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7" r:id="rId3"/>
  </p:sldIdLst>
  <p:sldSz cx="6858000" cy="9906000" type="A4"/>
  <p:notesSz cx="6807200" cy="99393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omin samukawa" initials="cs" lastIdx="1" clrIdx="0">
    <p:extLst>
      <p:ext uri="{19B8F6BF-5375-455C-9EA6-DF929625EA0E}">
        <p15:presenceInfo xmlns:p15="http://schemas.microsoft.com/office/powerpoint/2012/main" userId="3e172f12e4f3c5c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60" autoAdjust="0"/>
    <p:restoredTop sz="94660"/>
  </p:normalViewPr>
  <p:slideViewPr>
    <p:cSldViewPr snapToGrid="0">
      <p:cViewPr>
        <p:scale>
          <a:sx n="80" d="100"/>
          <a:sy n="80" d="100"/>
        </p:scale>
        <p:origin x="1506" y="-12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C8E-ED5A-4EBC-990D-7D361E2E2758}" type="datetimeFigureOut">
              <a:rPr kumimoji="1" lang="ja-JP" altLang="en-US" smtClean="0"/>
              <a:t>2025/2/3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2E52B-96CC-4C5D-816E-002E7F61E8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63972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C8E-ED5A-4EBC-990D-7D361E2E2758}" type="datetimeFigureOut">
              <a:rPr kumimoji="1" lang="ja-JP" altLang="en-US" smtClean="0"/>
              <a:t>2025/2/3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2E52B-96CC-4C5D-816E-002E7F61E8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6166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C8E-ED5A-4EBC-990D-7D361E2E2758}" type="datetimeFigureOut">
              <a:rPr kumimoji="1" lang="ja-JP" altLang="en-US" smtClean="0"/>
              <a:t>2025/2/3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2E52B-96CC-4C5D-816E-002E7F61E8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3096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C8E-ED5A-4EBC-990D-7D361E2E2758}" type="datetimeFigureOut">
              <a:rPr kumimoji="1" lang="ja-JP" altLang="en-US" smtClean="0"/>
              <a:t>2025/2/3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2E52B-96CC-4C5D-816E-002E7F61E8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6526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C8E-ED5A-4EBC-990D-7D361E2E2758}" type="datetimeFigureOut">
              <a:rPr kumimoji="1" lang="ja-JP" altLang="en-US" smtClean="0"/>
              <a:t>2025/2/3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2E52B-96CC-4C5D-816E-002E7F61E8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6770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C8E-ED5A-4EBC-990D-7D361E2E2758}" type="datetimeFigureOut">
              <a:rPr kumimoji="1" lang="ja-JP" altLang="en-US" smtClean="0"/>
              <a:t>2025/2/3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2E52B-96CC-4C5D-816E-002E7F61E8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2406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C8E-ED5A-4EBC-990D-7D361E2E2758}" type="datetimeFigureOut">
              <a:rPr kumimoji="1" lang="ja-JP" altLang="en-US" smtClean="0"/>
              <a:t>2025/2/3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2E52B-96CC-4C5D-816E-002E7F61E8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9075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C8E-ED5A-4EBC-990D-7D361E2E2758}" type="datetimeFigureOut">
              <a:rPr kumimoji="1" lang="ja-JP" altLang="en-US" smtClean="0"/>
              <a:t>2025/2/3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2E52B-96CC-4C5D-816E-002E7F61E8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7402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C8E-ED5A-4EBC-990D-7D361E2E2758}" type="datetimeFigureOut">
              <a:rPr kumimoji="1" lang="ja-JP" altLang="en-US" smtClean="0"/>
              <a:t>2025/2/3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2E52B-96CC-4C5D-816E-002E7F61E8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5258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C8E-ED5A-4EBC-990D-7D361E2E2758}" type="datetimeFigureOut">
              <a:rPr kumimoji="1" lang="ja-JP" altLang="en-US" smtClean="0"/>
              <a:t>2025/2/3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2E52B-96CC-4C5D-816E-002E7F61E8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263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C8E-ED5A-4EBC-990D-7D361E2E2758}" type="datetimeFigureOut">
              <a:rPr kumimoji="1" lang="ja-JP" altLang="en-US" smtClean="0"/>
              <a:t>2025/2/3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2E52B-96CC-4C5D-816E-002E7F61E8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9013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D12C8E-ED5A-4EBC-990D-7D361E2E2758}" type="datetimeFigureOut">
              <a:rPr kumimoji="1" lang="ja-JP" altLang="en-US" smtClean="0"/>
              <a:t>2025/2/3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2E52B-96CC-4C5D-816E-002E7F61E8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612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426D527B-B558-65A7-F072-6F24996990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2" y="9588448"/>
            <a:ext cx="6858000" cy="31755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F0A58CFE-4AEC-1537-80FB-14CB943457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996"/>
            <a:ext cx="6858000" cy="2240844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23CEFC5-FED6-6C5D-6789-1AF1D2B994B1}"/>
              </a:ext>
            </a:extLst>
          </p:cNvPr>
          <p:cNvSpPr txBox="1"/>
          <p:nvPr/>
        </p:nvSpPr>
        <p:spPr>
          <a:xfrm>
            <a:off x="4834576" y="-402988"/>
            <a:ext cx="20234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9600" b="1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游ゴシック" panose="020B0400000000000000" pitchFamily="50" charset="-128"/>
              </a:rPr>
              <a:t>  </a:t>
            </a:r>
            <a:r>
              <a:rPr kumimoji="1" lang="en-US" altLang="ja-JP" sz="9600" b="1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游ゴシック" panose="020B0400000000000000" pitchFamily="50" charset="-128"/>
              </a:rPr>
              <a:t>2</a:t>
            </a:r>
            <a:endParaRPr kumimoji="1" lang="ja-JP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6C6AD9E-581E-6092-5F0C-D8845DCE42E9}"/>
              </a:ext>
            </a:extLst>
          </p:cNvPr>
          <p:cNvSpPr txBox="1"/>
          <p:nvPr/>
        </p:nvSpPr>
        <p:spPr>
          <a:xfrm>
            <a:off x="5320937" y="508715"/>
            <a:ext cx="15370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2025</a:t>
            </a:r>
          </a:p>
          <a:p>
            <a:pPr marL="0" marR="0" lvl="0" indent="0" algn="r" defTabSz="4572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NO.82</a:t>
            </a:r>
          </a:p>
          <a:p>
            <a:pPr marL="0" marR="0" lvl="0" indent="0" algn="r" defTabSz="4572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2025</a:t>
            </a:r>
            <a:r>
              <a: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年</a:t>
            </a:r>
            <a:r>
              <a:rPr kumimoji="1" lang="en-US" altLang="ja-JP" sz="12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月号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1FB3EF8-B6F6-7214-0058-337B4F8D5680}"/>
              </a:ext>
            </a:extLst>
          </p:cNvPr>
          <p:cNvSpPr txBox="1"/>
          <p:nvPr/>
        </p:nvSpPr>
        <p:spPr>
          <a:xfrm>
            <a:off x="1126452" y="2041673"/>
            <a:ext cx="45940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北部公民館まつり</a:t>
            </a:r>
            <a:endParaRPr kumimoji="1" lang="en-US" altLang="ja-JP" sz="4000" b="1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graphicFrame>
        <p:nvGraphicFramePr>
          <p:cNvPr id="2" name="表 1">
            <a:extLst>
              <a:ext uri="{FF2B5EF4-FFF2-40B4-BE49-F238E27FC236}">
                <a16:creationId xmlns:a16="http://schemas.microsoft.com/office/drawing/2014/main" id="{7072E5EC-63FA-380D-D04B-CF4E3C5F00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511211"/>
              </p:ext>
            </p:extLst>
          </p:nvPr>
        </p:nvGraphicFramePr>
        <p:xfrm>
          <a:off x="85202" y="2948681"/>
          <a:ext cx="6676544" cy="66464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7607">
                  <a:extLst>
                    <a:ext uri="{9D8B030D-6E8A-4147-A177-3AD203B41FA5}">
                      <a16:colId xmlns:a16="http://schemas.microsoft.com/office/drawing/2014/main" val="1229736374"/>
                    </a:ext>
                  </a:extLst>
                </a:gridCol>
                <a:gridCol w="2601486">
                  <a:extLst>
                    <a:ext uri="{9D8B030D-6E8A-4147-A177-3AD203B41FA5}">
                      <a16:colId xmlns:a16="http://schemas.microsoft.com/office/drawing/2014/main" val="212459267"/>
                    </a:ext>
                  </a:extLst>
                </a:gridCol>
                <a:gridCol w="2737451">
                  <a:extLst>
                    <a:ext uri="{9D8B030D-6E8A-4147-A177-3AD203B41FA5}">
                      <a16:colId xmlns:a16="http://schemas.microsoft.com/office/drawing/2014/main" val="2647794263"/>
                    </a:ext>
                  </a:extLst>
                </a:gridCol>
              </a:tblGrid>
              <a:tr h="568703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>
                          <a:latin typeface="HGP創英角ﾎﾟｯﾌﾟ体" panose="040B0A00000000000000" pitchFamily="50" charset="-128"/>
                          <a:ea typeface="HGP創英角ﾎﾟｯﾌﾟ体" panose="040B0A00000000000000" pitchFamily="50" charset="-128"/>
                        </a:rPr>
                        <a:t>場所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>
                          <a:latin typeface="HGP創英角ﾎﾟｯﾌﾟ体" panose="040B0A00000000000000" pitchFamily="50" charset="-128"/>
                          <a:ea typeface="HGP創英角ﾎﾟｯﾌﾟ体" panose="040B0A00000000000000" pitchFamily="50" charset="-128"/>
                        </a:rPr>
                        <a:t>3/22</a:t>
                      </a:r>
                      <a:r>
                        <a:rPr kumimoji="1" lang="ja-JP" altLang="en-US" sz="3200" dirty="0">
                          <a:latin typeface="HGP創英角ﾎﾟｯﾌﾟ体" panose="040B0A00000000000000" pitchFamily="50" charset="-128"/>
                          <a:ea typeface="HGP創英角ﾎﾟｯﾌﾟ体" panose="040B0A00000000000000" pitchFamily="50" charset="-128"/>
                        </a:rPr>
                        <a:t>（土）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>
                          <a:latin typeface="HGP創英角ﾎﾟｯﾌﾟ体" panose="040B0A00000000000000" pitchFamily="50" charset="-128"/>
                          <a:ea typeface="HGP創英角ﾎﾟｯﾌﾟ体" panose="040B0A00000000000000" pitchFamily="50" charset="-128"/>
                        </a:rPr>
                        <a:t>3/23</a:t>
                      </a:r>
                      <a:r>
                        <a:rPr kumimoji="1" lang="ja-JP" altLang="en-US" sz="3200" dirty="0">
                          <a:latin typeface="HGP創英角ﾎﾟｯﾌﾟ体" panose="040B0A00000000000000" pitchFamily="50" charset="-128"/>
                          <a:ea typeface="HGP創英角ﾎﾟｯﾌﾟ体" panose="040B0A00000000000000" pitchFamily="50" charset="-128"/>
                        </a:rPr>
                        <a:t>（</a:t>
                      </a:r>
                      <a:r>
                        <a:rPr kumimoji="1" lang="ja-JP" altLang="en-US" sz="3200" dirty="0">
                          <a:solidFill>
                            <a:srgbClr val="FFFF00"/>
                          </a:solidFill>
                          <a:latin typeface="HGP創英角ﾎﾟｯﾌﾟ体" panose="040B0A00000000000000" pitchFamily="50" charset="-128"/>
                          <a:ea typeface="HGP創英角ﾎﾟｯﾌﾟ体" panose="040B0A00000000000000" pitchFamily="50" charset="-128"/>
                        </a:rPr>
                        <a:t>日</a:t>
                      </a:r>
                      <a:r>
                        <a:rPr kumimoji="1" lang="ja-JP" altLang="en-US" sz="3200" dirty="0">
                          <a:latin typeface="HGP創英角ﾎﾟｯﾌﾟ体" panose="040B0A00000000000000" pitchFamily="50" charset="-128"/>
                          <a:ea typeface="HGP創英角ﾎﾟｯﾌﾟ体" panose="040B0A00000000000000" pitchFamily="50" charset="-128"/>
                        </a:rPr>
                        <a:t>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8442763"/>
                  </a:ext>
                </a:extLst>
              </a:tr>
              <a:tr h="253168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集会室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b="1" dirty="0">
                          <a:solidFill>
                            <a:srgbClr val="FF0000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●</a:t>
                      </a:r>
                      <a:r>
                        <a:rPr kumimoji="1" lang="ja-JP" altLang="en-US" sz="1600" b="1" dirty="0">
                          <a:solidFill>
                            <a:srgbClr val="C00000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ミニ鉄道</a:t>
                      </a:r>
                      <a:endParaRPr kumimoji="1" lang="en-US" altLang="ja-JP" sz="1600" b="1" dirty="0">
                        <a:solidFill>
                          <a:srgbClr val="C00000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r>
                        <a:rPr kumimoji="1" lang="ja-JP" altLang="en-US" sz="1000" b="1" dirty="0">
                          <a:solidFill>
                            <a:srgbClr val="C00000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（</a:t>
                      </a:r>
                      <a:r>
                        <a:rPr kumimoji="1" lang="en-US" altLang="ja-JP" sz="1000" b="1" dirty="0">
                          <a:solidFill>
                            <a:srgbClr val="C00000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10</a:t>
                      </a:r>
                      <a:r>
                        <a:rPr kumimoji="1" lang="ja-JP" altLang="en-US" sz="1000" b="1" dirty="0">
                          <a:solidFill>
                            <a:srgbClr val="C00000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：</a:t>
                      </a:r>
                      <a:r>
                        <a:rPr kumimoji="1" lang="en-US" altLang="ja-JP" sz="1000" b="1" dirty="0">
                          <a:solidFill>
                            <a:srgbClr val="C00000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00</a:t>
                      </a:r>
                      <a:r>
                        <a:rPr kumimoji="1" lang="ja-JP" altLang="en-US" sz="1000" b="1" dirty="0">
                          <a:solidFill>
                            <a:srgbClr val="C00000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～</a:t>
                      </a:r>
                      <a:r>
                        <a:rPr kumimoji="1" lang="en-US" altLang="ja-JP" sz="1000" b="1" dirty="0">
                          <a:solidFill>
                            <a:srgbClr val="C00000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12</a:t>
                      </a:r>
                      <a:r>
                        <a:rPr kumimoji="1" lang="ja-JP" altLang="en-US" sz="1000" b="1" dirty="0">
                          <a:solidFill>
                            <a:srgbClr val="C00000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：</a:t>
                      </a:r>
                      <a:r>
                        <a:rPr kumimoji="1" lang="en-US" altLang="ja-JP" sz="1000" b="1" dirty="0">
                          <a:solidFill>
                            <a:srgbClr val="C00000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00,13:00</a:t>
                      </a:r>
                      <a:r>
                        <a:rPr kumimoji="1" lang="ja-JP" altLang="en-US" sz="1000" b="1" dirty="0">
                          <a:solidFill>
                            <a:srgbClr val="C00000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～</a:t>
                      </a:r>
                      <a:r>
                        <a:rPr kumimoji="1" lang="en-US" altLang="ja-JP" sz="1000" b="1" dirty="0">
                          <a:solidFill>
                            <a:srgbClr val="C00000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15</a:t>
                      </a:r>
                      <a:r>
                        <a:rPr kumimoji="1" lang="ja-JP" altLang="en-US" sz="1000" b="1" dirty="0">
                          <a:solidFill>
                            <a:srgbClr val="C00000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：</a:t>
                      </a:r>
                      <a:r>
                        <a:rPr kumimoji="1" lang="en-US" altLang="ja-JP" sz="1000" b="1" dirty="0">
                          <a:solidFill>
                            <a:srgbClr val="C00000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00</a:t>
                      </a:r>
                      <a:r>
                        <a:rPr kumimoji="1" lang="ja-JP" altLang="en-US" sz="1000" b="1" dirty="0">
                          <a:solidFill>
                            <a:srgbClr val="C00000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）</a:t>
                      </a:r>
                      <a:endParaRPr kumimoji="1" lang="en-US" altLang="ja-JP" sz="1000" b="1" dirty="0">
                        <a:solidFill>
                          <a:srgbClr val="C00000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r>
                        <a:rPr kumimoji="1" lang="ja-JP" altLang="en-US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●</a:t>
                      </a:r>
                      <a:r>
                        <a:rPr kumimoji="1" lang="ja-JP" altLang="en-US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ゲーム（スカットボール</a:t>
                      </a:r>
                      <a:endParaRPr kumimoji="1" lang="en-US" altLang="ja-JP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r>
                        <a:rPr kumimoji="1" lang="ja-JP" altLang="en-US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スクエアダーツ）</a:t>
                      </a:r>
                      <a:endParaRPr kumimoji="1" lang="en-US" altLang="ja-JP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r>
                        <a:rPr kumimoji="1" lang="ja-JP" altLang="en-US" b="1" dirty="0">
                          <a:solidFill>
                            <a:srgbClr val="FF0000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●</a:t>
                      </a:r>
                      <a:r>
                        <a:rPr kumimoji="1" lang="ja-JP" altLang="en-US" b="1" dirty="0">
                          <a:solidFill>
                            <a:srgbClr val="C00000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ディンプルアート磁石作り</a:t>
                      </a:r>
                      <a:endParaRPr kumimoji="1" lang="en-US" altLang="ja-JP" b="1" dirty="0">
                        <a:solidFill>
                          <a:srgbClr val="C00000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r>
                        <a:rPr kumimoji="1" lang="ja-JP" altLang="en-US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●スライム作り</a:t>
                      </a:r>
                      <a:endParaRPr kumimoji="1" lang="en-US" altLang="ja-JP" b="1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endParaRPr kumimoji="1" lang="en-US" altLang="ja-JP" b="1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b="1" dirty="0">
                          <a:solidFill>
                            <a:srgbClr val="FF0000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●</a:t>
                      </a:r>
                      <a:r>
                        <a:rPr kumimoji="1" lang="ja-JP" altLang="en-US" sz="1600" b="1" dirty="0">
                          <a:solidFill>
                            <a:srgbClr val="C00000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発表</a:t>
                      </a:r>
                      <a:r>
                        <a:rPr kumimoji="1" lang="ja-JP" altLang="en-US" sz="1100" b="1" dirty="0">
                          <a:solidFill>
                            <a:srgbClr val="C00000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（</a:t>
                      </a:r>
                      <a:r>
                        <a:rPr kumimoji="1" lang="en-US" altLang="ja-JP" sz="1100" b="1" dirty="0">
                          <a:solidFill>
                            <a:srgbClr val="C00000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11</a:t>
                      </a:r>
                      <a:r>
                        <a:rPr kumimoji="1" lang="ja-JP" altLang="en-US" sz="1100" b="1" dirty="0">
                          <a:solidFill>
                            <a:srgbClr val="C00000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：</a:t>
                      </a:r>
                      <a:r>
                        <a:rPr kumimoji="1" lang="en-US" altLang="ja-JP" sz="1100" b="1" dirty="0">
                          <a:solidFill>
                            <a:srgbClr val="C00000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10</a:t>
                      </a:r>
                      <a:r>
                        <a:rPr kumimoji="1" lang="ja-JP" altLang="en-US" sz="1100" b="1" dirty="0">
                          <a:solidFill>
                            <a:srgbClr val="C00000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から）</a:t>
                      </a:r>
                      <a:endParaRPr kumimoji="1" lang="en-US" altLang="ja-JP" sz="1100" b="1" dirty="0">
                        <a:solidFill>
                          <a:srgbClr val="C00000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r>
                        <a:rPr kumimoji="1" lang="ja-JP" altLang="en-US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r>
                        <a:rPr kumimoji="1" lang="ja-JP" altLang="en-US" b="1" dirty="0">
                          <a:solidFill>
                            <a:srgbClr val="FF0000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輪踊り</a:t>
                      </a:r>
                      <a:r>
                        <a:rPr kumimoji="1" lang="ja-JP" altLang="en-US" sz="1000" b="1" dirty="0">
                          <a:solidFill>
                            <a:srgbClr val="FF0000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（輪おどり）</a:t>
                      </a:r>
                      <a:endParaRPr kumimoji="1" lang="en-US" altLang="ja-JP" sz="1000" b="1" dirty="0">
                        <a:solidFill>
                          <a:srgbClr val="FF0000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r>
                        <a:rPr kumimoji="1" lang="ja-JP" altLang="en-US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フラダンス</a:t>
                      </a:r>
                      <a:r>
                        <a:rPr kumimoji="1" lang="ja-JP" altLang="en-US" sz="10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（プメラニ　オハナ）</a:t>
                      </a:r>
                      <a:endParaRPr kumimoji="1" lang="en-US" altLang="ja-JP" sz="10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r>
                        <a:rPr kumimoji="1" lang="ja-JP" altLang="en-US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女性コーラス</a:t>
                      </a:r>
                      <a:r>
                        <a:rPr kumimoji="1" lang="ja-JP" altLang="en-US" sz="10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（すいーとぴー）</a:t>
                      </a:r>
                      <a:endParaRPr kumimoji="1" lang="en-US" altLang="ja-JP" sz="10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r>
                        <a:rPr kumimoji="1" lang="ja-JP" altLang="en-US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女性コーラス</a:t>
                      </a:r>
                      <a:r>
                        <a:rPr kumimoji="1" lang="ja-JP" altLang="en-US" sz="10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（コール・アザレア）</a:t>
                      </a:r>
                      <a:endParaRPr kumimoji="1" lang="en-US" altLang="ja-JP" sz="10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r>
                        <a:rPr kumimoji="1" lang="ja-JP" altLang="en-US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混声合唱</a:t>
                      </a:r>
                      <a:r>
                        <a:rPr kumimoji="1" lang="ja-JP" altLang="en-US" sz="10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（寒川混声合唱団）</a:t>
                      </a:r>
                      <a:endParaRPr kumimoji="1" lang="en-US" altLang="ja-JP" sz="10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r>
                        <a:rPr kumimoji="1" lang="ja-JP" altLang="en-US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カラオケ・踊り</a:t>
                      </a:r>
                      <a:endParaRPr kumimoji="1" lang="en-US" altLang="ja-JP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r>
                        <a:rPr kumimoji="1" lang="ja-JP" altLang="en-US" sz="10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　　　　　　（龍美カラオケ会・葡萄座）</a:t>
                      </a:r>
                      <a:endParaRPr kumimoji="1" lang="en-US" altLang="ja-JP" sz="10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endParaRPr kumimoji="1" lang="en-US" altLang="ja-JP" sz="8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r>
                        <a:rPr kumimoji="1" lang="ja-JP" altLang="en-US" b="1" dirty="0">
                          <a:solidFill>
                            <a:srgbClr val="FF0000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●</a:t>
                      </a:r>
                      <a:r>
                        <a:rPr kumimoji="1" lang="ja-JP" altLang="en-US" sz="1600" b="1" dirty="0">
                          <a:solidFill>
                            <a:srgbClr val="C00000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くじ引き大会</a:t>
                      </a:r>
                      <a:r>
                        <a:rPr kumimoji="1" lang="ja-JP" altLang="en-US" sz="1100" b="1" dirty="0">
                          <a:solidFill>
                            <a:srgbClr val="C00000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（</a:t>
                      </a:r>
                      <a:r>
                        <a:rPr kumimoji="1" lang="en-US" altLang="ja-JP" sz="1100" b="1" dirty="0">
                          <a:solidFill>
                            <a:srgbClr val="C00000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15</a:t>
                      </a:r>
                      <a:r>
                        <a:rPr kumimoji="1" lang="ja-JP" altLang="en-US" sz="1100" b="1" dirty="0">
                          <a:solidFill>
                            <a:srgbClr val="C00000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：</a:t>
                      </a:r>
                      <a:r>
                        <a:rPr kumimoji="1" lang="en-US" altLang="ja-JP" sz="1100" b="1" dirty="0">
                          <a:solidFill>
                            <a:srgbClr val="C00000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00</a:t>
                      </a:r>
                      <a:r>
                        <a:rPr kumimoji="1" lang="ja-JP" altLang="en-US" sz="1100" b="1" dirty="0">
                          <a:solidFill>
                            <a:srgbClr val="C00000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から）</a:t>
                      </a:r>
                      <a:endParaRPr kumimoji="1" lang="en-US" altLang="ja-JP" sz="1100" b="1" dirty="0">
                        <a:solidFill>
                          <a:srgbClr val="C00000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r>
                        <a:rPr kumimoji="1" lang="ja-JP" altLang="en-US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スタンプラリー参加者による</a:t>
                      </a:r>
                      <a:endParaRPr kumimoji="1" lang="en-US" altLang="ja-JP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r>
                        <a:rPr kumimoji="1" lang="ja-JP" altLang="en-US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うまい物が当たる抽選会</a:t>
                      </a:r>
                      <a:endParaRPr kumimoji="1" lang="en-US" altLang="ja-JP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7723603"/>
                  </a:ext>
                </a:extLst>
              </a:tr>
              <a:tr h="150407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２階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kumimoji="1" lang="ja-JP" altLang="en-US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●陶芸品展示・販売</a:t>
                      </a:r>
                      <a:r>
                        <a:rPr kumimoji="1" lang="ja-JP" altLang="en-US" sz="10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（創陶会）</a:t>
                      </a:r>
                      <a:endParaRPr kumimoji="1" lang="en-US" altLang="ja-JP" sz="1000" b="1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r>
                        <a:rPr kumimoji="1" lang="ja-JP" altLang="en-US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●パッチワーク展示・販売</a:t>
                      </a:r>
                      <a:r>
                        <a:rPr kumimoji="1" lang="ja-JP" altLang="en-US" sz="10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（きさらぎ）</a:t>
                      </a:r>
                      <a:endParaRPr kumimoji="1" lang="en-US" altLang="ja-JP" sz="1000" b="1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r>
                        <a:rPr kumimoji="1" lang="ja-JP" altLang="en-US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●折り紙作品展示</a:t>
                      </a:r>
                      <a:r>
                        <a:rPr kumimoji="1" lang="ja-JP" altLang="en-US" sz="10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（北部折り紙の会）</a:t>
                      </a:r>
                      <a:endParaRPr kumimoji="1" lang="en-US" altLang="ja-JP" sz="1000" b="1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r>
                        <a:rPr kumimoji="1" lang="ja-JP" altLang="en-US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●モザイクアート展示</a:t>
                      </a:r>
                      <a:r>
                        <a:rPr kumimoji="1" lang="ja-JP" altLang="en-US" sz="10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（モザイクアート）</a:t>
                      </a:r>
                      <a:endParaRPr kumimoji="1" lang="en-US" altLang="ja-JP" sz="1000" b="1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r>
                        <a:rPr kumimoji="1" lang="ja-JP" altLang="en-US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●</a:t>
                      </a:r>
                      <a:r>
                        <a:rPr kumimoji="1" lang="ja-JP" altLang="en-US" b="1" dirty="0">
                          <a:solidFill>
                            <a:srgbClr val="FF0000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古着リメイク作品展示</a:t>
                      </a:r>
                      <a:r>
                        <a:rPr kumimoji="1" lang="ja-JP" altLang="en-US" sz="1000" b="1" dirty="0">
                          <a:solidFill>
                            <a:srgbClr val="FF0000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（リメイク游）</a:t>
                      </a:r>
                      <a:endParaRPr kumimoji="1" lang="en-US" altLang="ja-JP" sz="1000" b="1" dirty="0">
                        <a:solidFill>
                          <a:srgbClr val="FF0000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r>
                        <a:rPr kumimoji="1" lang="ja-JP" altLang="en-US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●紙芝居・本の読み聞かせ</a:t>
                      </a:r>
                      <a:r>
                        <a:rPr kumimoji="1" lang="ja-JP" altLang="en-US" sz="10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（北部読み聞かせボランティア）</a:t>
                      </a:r>
                      <a:endParaRPr kumimoji="1" lang="en-US" altLang="ja-JP" sz="1000" b="1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r>
                        <a:rPr kumimoji="1" lang="ja-JP" altLang="en-US" sz="10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　　　　　　　　　　　　　　　　　（</a:t>
                      </a:r>
                      <a:r>
                        <a:rPr kumimoji="1" lang="en-US" altLang="ja-JP" sz="10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10</a:t>
                      </a:r>
                      <a:r>
                        <a:rPr kumimoji="1" lang="ja-JP" altLang="en-US" sz="10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：</a:t>
                      </a:r>
                      <a:r>
                        <a:rPr kumimoji="1" lang="en-US" altLang="ja-JP" sz="10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30</a:t>
                      </a:r>
                      <a:r>
                        <a:rPr kumimoji="1" lang="ja-JP" altLang="en-US" sz="10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～</a:t>
                      </a:r>
                      <a:r>
                        <a:rPr kumimoji="1" lang="en-US" altLang="ja-JP" sz="10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11</a:t>
                      </a:r>
                      <a:r>
                        <a:rPr kumimoji="1" lang="ja-JP" altLang="en-US" sz="10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：</a:t>
                      </a:r>
                      <a:r>
                        <a:rPr kumimoji="1" lang="en-US" altLang="ja-JP" sz="10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00</a:t>
                      </a:r>
                      <a:r>
                        <a:rPr kumimoji="1" lang="ja-JP" altLang="en-US" sz="10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）</a:t>
                      </a:r>
                      <a:endParaRPr kumimoji="1" lang="en-US" altLang="ja-JP" sz="1000" b="1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r>
                        <a:rPr kumimoji="1" lang="ja-JP" altLang="en-US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●生涯学習推進員活動報告</a:t>
                      </a:r>
                      <a:endParaRPr kumimoji="1" lang="en-US" altLang="ja-JP" b="1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7145175"/>
                  </a:ext>
                </a:extLst>
              </a:tr>
              <a:tr h="167968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ロビー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kumimoji="1" lang="ja-JP" altLang="en-US" b="1" dirty="0">
                          <a:solidFill>
                            <a:srgbClr val="FF0000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●</a:t>
                      </a:r>
                      <a:r>
                        <a:rPr kumimoji="1" lang="ja-JP" altLang="en-US" sz="1600" b="1" dirty="0">
                          <a:solidFill>
                            <a:srgbClr val="C00000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スタンプラリー（完歩者へはポップコーン無料）</a:t>
                      </a:r>
                      <a:endParaRPr kumimoji="1" lang="en-US" altLang="ja-JP" sz="1600" b="1" dirty="0">
                        <a:solidFill>
                          <a:srgbClr val="C00000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r>
                        <a:rPr kumimoji="1" lang="ja-JP" altLang="en-US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●</a:t>
                      </a:r>
                      <a:r>
                        <a:rPr kumimoji="1" lang="ja-JP" altLang="en-US" sz="16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折り紙教室</a:t>
                      </a:r>
                      <a:endParaRPr kumimoji="1" lang="en-US" altLang="ja-JP" sz="16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r>
                        <a:rPr kumimoji="1" lang="ja-JP" altLang="en-US" b="1" dirty="0">
                          <a:solidFill>
                            <a:srgbClr val="FF0000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●</a:t>
                      </a:r>
                      <a:r>
                        <a:rPr kumimoji="1" lang="ja-JP" altLang="en-US" sz="1600" b="1" dirty="0">
                          <a:solidFill>
                            <a:srgbClr val="C00000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模擬店</a:t>
                      </a:r>
                      <a:endParaRPr kumimoji="1" lang="en-US" altLang="ja-JP" sz="1600" b="1" dirty="0">
                        <a:solidFill>
                          <a:srgbClr val="C00000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r>
                        <a:rPr kumimoji="1" lang="ja-JP" altLang="en-US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フランクフルト</a:t>
                      </a:r>
                      <a:endParaRPr kumimoji="1" lang="en-US" altLang="ja-JP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r>
                        <a:rPr kumimoji="1" lang="ja-JP" altLang="en-US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たい焼き</a:t>
                      </a:r>
                      <a:endParaRPr kumimoji="1" lang="en-US" altLang="ja-JP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r>
                        <a:rPr kumimoji="1" lang="ja-JP" altLang="en-US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おにぎり、パン、やきそば　など軽食</a:t>
                      </a:r>
                      <a:r>
                        <a:rPr kumimoji="1" lang="ja-JP" altLang="en-US" sz="10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（</a:t>
                      </a:r>
                      <a:r>
                        <a:rPr kumimoji="1" lang="en-US" altLang="ja-JP" sz="10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10</a:t>
                      </a:r>
                      <a:r>
                        <a:rPr kumimoji="1" lang="ja-JP" altLang="en-US" sz="10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：</a:t>
                      </a:r>
                      <a:r>
                        <a:rPr kumimoji="1" lang="en-US" altLang="ja-JP" sz="10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00</a:t>
                      </a:r>
                      <a:r>
                        <a:rPr kumimoji="1" lang="ja-JP" altLang="en-US" sz="10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～）</a:t>
                      </a:r>
                      <a:endParaRPr kumimoji="1" lang="en-US" altLang="ja-JP" sz="10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3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+mn-cs"/>
                        </a:rPr>
                        <a:t>●</a:t>
                      </a:r>
                      <a:r>
                        <a:rPr kumimoji="1" lang="ja-JP" altLang="en-US" sz="13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+mn-cs"/>
                        </a:rPr>
                        <a:t>綿菓子（子供向け無料）</a:t>
                      </a:r>
                    </a:p>
                    <a:p>
                      <a:r>
                        <a:rPr kumimoji="1" lang="ja-JP" altLang="en-US" sz="13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+mn-cs"/>
                        </a:rPr>
                        <a:t>●</a:t>
                      </a:r>
                      <a:r>
                        <a:rPr kumimoji="1" lang="ja-JP" altLang="en-US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無料お茶コーナー</a:t>
                      </a:r>
                      <a:endParaRPr kumimoji="1" lang="en-US" altLang="ja-JP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3129226"/>
                  </a:ext>
                </a:extLst>
              </a:tr>
            </a:tbl>
          </a:graphicData>
        </a:graphic>
      </p:graphicFrame>
      <p:pic>
        <p:nvPicPr>
          <p:cNvPr id="4" name="図 3">
            <a:extLst>
              <a:ext uri="{FF2B5EF4-FFF2-40B4-BE49-F238E27FC236}">
                <a16:creationId xmlns:a16="http://schemas.microsoft.com/office/drawing/2014/main" id="{04670ABC-5D94-1D5C-F160-43F2E64BC3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426" y="4888952"/>
            <a:ext cx="995220" cy="977217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A1FB5615-C26E-895E-A36E-8266629788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955" y="6793013"/>
            <a:ext cx="1133026" cy="852319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3397081C-CE85-2280-9F45-5420E98E9C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955" y="8500947"/>
            <a:ext cx="1133025" cy="915413"/>
          </a:xfrm>
          <a:prstGeom prst="rect">
            <a:avLst/>
          </a:prstGeom>
        </p:spPr>
      </p:pic>
      <p:pic>
        <p:nvPicPr>
          <p:cNvPr id="1026" name="Picture 2" descr="お祭りのイラスト「祭・うちわ・青」">
            <a:extLst>
              <a:ext uri="{FF2B5EF4-FFF2-40B4-BE49-F238E27FC236}">
                <a16:creationId xmlns:a16="http://schemas.microsoft.com/office/drawing/2014/main" id="{11892B39-9996-783C-50FB-A73BA8F33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48" y="2241363"/>
            <a:ext cx="573964" cy="573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お祭りのイラスト「祭・うちわ・赤」">
            <a:extLst>
              <a:ext uri="{FF2B5EF4-FFF2-40B4-BE49-F238E27FC236}">
                <a16:creationId xmlns:a16="http://schemas.microsoft.com/office/drawing/2014/main" id="{09D2FA96-24E6-83D3-5AFE-D14102E85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836" y="2241363"/>
            <a:ext cx="573964" cy="573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32BCD3D-5799-7302-7617-C8A40E6AD444}"/>
              </a:ext>
            </a:extLst>
          </p:cNvPr>
          <p:cNvSpPr txBox="1"/>
          <p:nvPr/>
        </p:nvSpPr>
        <p:spPr>
          <a:xfrm>
            <a:off x="2333328" y="2604562"/>
            <a:ext cx="23617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solidFill>
                  <a:srgbClr val="C00000"/>
                </a:solidFill>
              </a:rPr>
              <a:t>9</a:t>
            </a:r>
            <a:r>
              <a:rPr kumimoji="1" lang="ja-JP" altLang="en-US" sz="2000" b="1" dirty="0">
                <a:solidFill>
                  <a:srgbClr val="C00000"/>
                </a:solidFill>
              </a:rPr>
              <a:t>：</a:t>
            </a:r>
            <a:r>
              <a:rPr kumimoji="1" lang="en-US" altLang="ja-JP" sz="2000" b="1" dirty="0">
                <a:solidFill>
                  <a:srgbClr val="C00000"/>
                </a:solidFill>
              </a:rPr>
              <a:t>30</a:t>
            </a:r>
            <a:r>
              <a:rPr kumimoji="1" lang="ja-JP" altLang="en-US" sz="2000" b="1" dirty="0">
                <a:solidFill>
                  <a:srgbClr val="C00000"/>
                </a:solidFill>
              </a:rPr>
              <a:t>　～　</a:t>
            </a:r>
            <a:r>
              <a:rPr kumimoji="1" lang="en-US" altLang="ja-JP" sz="2000" b="1" dirty="0">
                <a:solidFill>
                  <a:srgbClr val="C00000"/>
                </a:solidFill>
              </a:rPr>
              <a:t>15</a:t>
            </a:r>
            <a:r>
              <a:rPr kumimoji="1" lang="ja-JP" altLang="en-US" sz="2000" b="1" dirty="0">
                <a:solidFill>
                  <a:srgbClr val="C00000"/>
                </a:solidFill>
              </a:rPr>
              <a:t>：</a:t>
            </a:r>
            <a:r>
              <a:rPr kumimoji="1" lang="en-US" altLang="ja-JP" sz="2000" b="1" dirty="0">
                <a:solidFill>
                  <a:srgbClr val="C00000"/>
                </a:solidFill>
              </a:rPr>
              <a:t>30</a:t>
            </a:r>
            <a:endParaRPr kumimoji="1" lang="ja-JP" altLang="en-U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388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F64DE2CF-D14F-B311-A8EA-F8502D05FD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01087"/>
            <a:ext cx="6858000" cy="317552"/>
          </a:xfrm>
          <a:prstGeom prst="rect">
            <a:avLst/>
          </a:prstGeom>
        </p:spPr>
      </p:pic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B926B2F1-A8A0-FF26-099E-2620EF65BE42}"/>
              </a:ext>
            </a:extLst>
          </p:cNvPr>
          <p:cNvGrpSpPr/>
          <p:nvPr/>
        </p:nvGrpSpPr>
        <p:grpSpPr>
          <a:xfrm>
            <a:off x="-38383" y="17140"/>
            <a:ext cx="6754682" cy="657105"/>
            <a:chOff x="18345" y="-67138"/>
            <a:chExt cx="6754682" cy="657105"/>
          </a:xfrm>
        </p:grpSpPr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E554FD57-358E-F4A6-399E-086FEDF7EBD0}"/>
                </a:ext>
              </a:extLst>
            </p:cNvPr>
            <p:cNvSpPr/>
            <p:nvPr/>
          </p:nvSpPr>
          <p:spPr>
            <a:xfrm>
              <a:off x="1000877" y="101634"/>
              <a:ext cx="5772150" cy="475960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3F635A50-A80A-8ED8-2ABE-82C5D8017599}"/>
                </a:ext>
              </a:extLst>
            </p:cNvPr>
            <p:cNvSpPr txBox="1"/>
            <p:nvPr/>
          </p:nvSpPr>
          <p:spPr>
            <a:xfrm>
              <a:off x="18345" y="-67138"/>
              <a:ext cx="2095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perspectiveRigh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r>
                <a:rPr kumimoji="1" lang="ja-JP" altLang="en-US" b="1" dirty="0">
                  <a:solidFill>
                    <a:srgbClr val="FF0000"/>
                  </a:solidFill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rPr>
                <a:t>北部公民館だより</a:t>
              </a:r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A6DEA4D3-6845-E753-A141-BA56880FF56F}"/>
                </a:ext>
              </a:extLst>
            </p:cNvPr>
            <p:cNvSpPr txBox="1"/>
            <p:nvPr/>
          </p:nvSpPr>
          <p:spPr>
            <a:xfrm>
              <a:off x="896090" y="220635"/>
              <a:ext cx="57721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dirty="0">
                  <a:ln w="19050">
                    <a:solidFill>
                      <a:srgbClr val="FFC000"/>
                    </a:solidFill>
                  </a:ln>
                  <a:solidFill>
                    <a:schemeClr val="bg1"/>
                  </a:solidFill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rPr>
                <a:t>　</a:t>
              </a:r>
              <a:r>
                <a:rPr kumimoji="1" lang="en-US" altLang="ja-JP" dirty="0">
                  <a:ln w="19050">
                    <a:solidFill>
                      <a:srgbClr val="FFC000"/>
                    </a:solidFill>
                  </a:ln>
                  <a:solidFill>
                    <a:schemeClr val="bg1"/>
                  </a:solidFill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rPr>
                <a:t>2025.2.10 </a:t>
              </a:r>
              <a:r>
                <a:rPr kumimoji="1" lang="ja-JP" altLang="en-US" dirty="0">
                  <a:ln w="19050">
                    <a:solidFill>
                      <a:srgbClr val="FFC000"/>
                    </a:solidFill>
                  </a:ln>
                  <a:solidFill>
                    <a:schemeClr val="bg1"/>
                  </a:solidFill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rPr>
                <a:t>北部公民館だより・ほっこりパーク　</a:t>
              </a:r>
              <a:r>
                <a:rPr kumimoji="1" lang="en-US" altLang="ja-JP" dirty="0">
                  <a:ln w="19050">
                    <a:solidFill>
                      <a:srgbClr val="FFC000"/>
                    </a:solidFill>
                  </a:ln>
                  <a:solidFill>
                    <a:schemeClr val="accent6">
                      <a:lumMod val="75000"/>
                    </a:schemeClr>
                  </a:solidFill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rPr>
                <a:t>2</a:t>
              </a:r>
              <a:r>
                <a:rPr kumimoji="1" lang="ja-JP" altLang="en-US" dirty="0">
                  <a:solidFill>
                    <a:schemeClr val="accent6">
                      <a:lumMod val="75000"/>
                    </a:schemeClr>
                  </a:solidFill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rPr>
                <a:t>月号</a:t>
              </a:r>
              <a:endParaRPr kumimoji="1" lang="en-US" altLang="ja-JP" dirty="0">
                <a:solidFill>
                  <a:schemeClr val="accent6">
                    <a:lumMod val="75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endParaRPr>
            </a:p>
          </p:txBody>
        </p:sp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05BE2DE-C825-9201-7BC4-38625627D0A8}"/>
              </a:ext>
            </a:extLst>
          </p:cNvPr>
          <p:cNvSpPr txBox="1"/>
          <p:nvPr/>
        </p:nvSpPr>
        <p:spPr>
          <a:xfrm>
            <a:off x="141701" y="5235704"/>
            <a:ext cx="6812036" cy="4570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800" b="1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◆「</a:t>
            </a:r>
            <a:r>
              <a:rPr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新春百人一首かるた会</a:t>
            </a:r>
            <a:r>
              <a:rPr lang="ja-JP" altLang="en-US" sz="1800" b="1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」</a:t>
            </a:r>
            <a:r>
              <a:rPr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 　　       </a:t>
            </a:r>
            <a:r>
              <a:rPr lang="en-US" altLang="ja-JP" sz="1400" b="1" dirty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1</a:t>
            </a:r>
            <a:r>
              <a:rPr lang="en-US" altLang="ja-JP" sz="1400" b="1" dirty="0">
                <a:solidFill>
                  <a:srgbClr val="0070C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/4</a:t>
            </a:r>
            <a:r>
              <a:rPr lang="ja-JP" altLang="en-US" sz="1400" b="1" dirty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  </a:t>
            </a:r>
            <a:r>
              <a:rPr lang="ja-JP" altLang="en-US" sz="1400" b="1" dirty="0">
                <a:solidFill>
                  <a:srgbClr val="0070C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開催</a:t>
            </a:r>
            <a:endParaRPr lang="en-US" altLang="ja-JP" sz="1400" b="1" dirty="0">
              <a:solidFill>
                <a:srgbClr val="0070C0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　当日参加者も加わり、競技かるたとみんなで取り合うかるた</a:t>
            </a:r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に分かれて、かるた会を行いました。どちらのチームも盛り上</a:t>
            </a:r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がり、終了時間をオーバーする程熱中していました。最後に子</a:t>
            </a:r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ども達は参加賞をもらい大喜びでした。お正月の伝統事業とし</a:t>
            </a:r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て、今後も続けて行きたい行事です。　　　参加人数　</a:t>
            </a:r>
            <a:r>
              <a:rPr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14</a:t>
            </a:r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名</a:t>
            </a:r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endParaRPr lang="en-US" altLang="ja-JP" sz="900" dirty="0"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lang="ja-JP" altLang="ja-JP" sz="1800" b="1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◆</a:t>
            </a:r>
            <a:r>
              <a:rPr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「新春書き初め大会</a:t>
            </a:r>
            <a:r>
              <a:rPr lang="ja-JP" altLang="ja-JP" sz="1800" b="1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｣</a:t>
            </a:r>
            <a:r>
              <a:rPr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　　　　          </a:t>
            </a:r>
            <a:r>
              <a:rPr lang="en-US" altLang="ja-JP" sz="1400" b="1" dirty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1/5</a:t>
            </a:r>
            <a:r>
              <a:rPr lang="ja-JP" altLang="en-US" sz="1400" b="1" dirty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zh-TW" altLang="en-US" sz="1400" b="1" dirty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開催</a:t>
            </a:r>
            <a:endParaRPr lang="en-US" altLang="zh-TW" sz="1400" b="1" dirty="0">
              <a:solidFill>
                <a:srgbClr val="0070C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lang="ja-JP" altLang="en-US" sz="14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　毎年</a:t>
            </a:r>
            <a:r>
              <a:rPr lang="en-US" altLang="ja-JP" sz="14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25</a:t>
            </a:r>
            <a:r>
              <a:rPr lang="ja-JP" altLang="en-US" sz="14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名ぐらいは参加者がいるのですが今年は</a:t>
            </a:r>
            <a:r>
              <a:rPr lang="en-US" altLang="ja-JP" sz="14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14</a:t>
            </a:r>
            <a:r>
              <a:rPr lang="ja-JP" altLang="en-US" sz="14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名の参加者</a:t>
            </a:r>
            <a:endParaRPr lang="en-US" altLang="ja-JP" sz="1400" dirty="0"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lang="ja-JP" altLang="en-US" sz="14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でした、学校のスポーツ行事と重なりやむなく欠席の子も多数</a:t>
            </a:r>
            <a:endParaRPr lang="en-US" altLang="ja-JP" sz="1400" dirty="0"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lang="ja-JP" altLang="en-US" sz="14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いたことが想像されます。北部の参加者の成績は毎年抜群です、</a:t>
            </a:r>
            <a:endParaRPr lang="en-US" altLang="ja-JP" sz="1400" dirty="0"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lang="ja-JP" altLang="en-US" sz="14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今年も北部</a:t>
            </a:r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は</a:t>
            </a:r>
            <a:r>
              <a:rPr lang="en-US" altLang="ja-JP" sz="14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14</a:t>
            </a:r>
            <a:r>
              <a:rPr lang="ja-JP" altLang="en-US" sz="14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名中</a:t>
            </a:r>
            <a:r>
              <a:rPr lang="en-US" altLang="ja-JP" sz="14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11</a:t>
            </a:r>
            <a:r>
              <a:rPr lang="ja-JP" altLang="en-US" sz="14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名入賞で大変良い結果でした。</a:t>
            </a:r>
          </a:p>
          <a:p>
            <a:r>
              <a:rPr lang="ja-JP" altLang="en-US" sz="14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参加人数　</a:t>
            </a:r>
            <a:r>
              <a:rPr lang="en-US" altLang="ja-JP" sz="14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14</a:t>
            </a:r>
            <a:r>
              <a:rPr lang="ja-JP" altLang="en-US" sz="14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名</a:t>
            </a:r>
            <a:endParaRPr lang="en-US" altLang="ja-JP" sz="1400" dirty="0"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endParaRPr lang="en-US" altLang="ja-JP" sz="900" dirty="0"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lang="ja-JP" altLang="en-US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◆</a:t>
            </a:r>
            <a:r>
              <a:rPr lang="ja-JP" altLang="en-US" sz="14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「</a:t>
            </a:r>
            <a:r>
              <a:rPr lang="ja-JP" altLang="en-US" b="1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薬膳ヨガ　～太るをテーマに～」　</a:t>
            </a:r>
            <a:r>
              <a:rPr lang="en-US" altLang="ja-JP" sz="1400" b="1" dirty="0">
                <a:solidFill>
                  <a:srgbClr val="0070C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1/26</a:t>
            </a:r>
            <a:r>
              <a:rPr lang="ja-JP" altLang="en-US" sz="1400" b="1" dirty="0">
                <a:solidFill>
                  <a:srgbClr val="0070C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開催</a:t>
            </a:r>
          </a:p>
          <a:p>
            <a:r>
              <a:rPr lang="ja-JP" altLang="en-US" sz="9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　　</a:t>
            </a:r>
            <a:r>
              <a:rPr lang="ja-JP" altLang="en-US" sz="14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今回初めての講座となりました。先ずは、自分の体質をタイ</a:t>
            </a:r>
            <a:endParaRPr lang="en-US" altLang="ja-JP" sz="1400" dirty="0"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lang="ja-JP" altLang="en-US" sz="14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プ別チェックシートにより診断。タイプ別の講習を受け、それ</a:t>
            </a:r>
            <a:endParaRPr lang="en-US" altLang="ja-JP" sz="1400" dirty="0"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lang="ja-JP" altLang="en-US" sz="14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に対する改善ヨガを学びました。アンケートでは、再度やって</a:t>
            </a:r>
            <a:endParaRPr lang="en-US" altLang="ja-JP" sz="1400" dirty="0"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lang="ja-JP" altLang="en-US" sz="14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ほしい、色々教えて頂き勉強になった、参考になった、とても</a:t>
            </a:r>
            <a:endParaRPr lang="en-US" altLang="ja-JP" sz="1400" dirty="0"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lang="ja-JP" altLang="en-US" sz="14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良かった、など好評でした。　　　　　　　　参加人数　</a:t>
            </a:r>
            <a:r>
              <a:rPr lang="en-US" altLang="ja-JP" sz="14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18</a:t>
            </a:r>
            <a:r>
              <a:rPr lang="ja-JP" altLang="en-US" sz="14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名</a:t>
            </a:r>
          </a:p>
          <a:p>
            <a:endParaRPr lang="en-US" altLang="ja-JP" sz="900" dirty="0"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DEB47B54-737D-F371-0562-3BB7B6B06D4B}"/>
              </a:ext>
            </a:extLst>
          </p:cNvPr>
          <p:cNvGrpSpPr/>
          <p:nvPr/>
        </p:nvGrpSpPr>
        <p:grpSpPr>
          <a:xfrm>
            <a:off x="839362" y="4752035"/>
            <a:ext cx="5378244" cy="452737"/>
            <a:chOff x="679561" y="4844879"/>
            <a:chExt cx="5378244" cy="452737"/>
          </a:xfrm>
        </p:grpSpPr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1CE41C01-712C-04F5-AF79-6E77B935BE6A}"/>
                </a:ext>
              </a:extLst>
            </p:cNvPr>
            <p:cNvSpPr txBox="1"/>
            <p:nvPr/>
          </p:nvSpPr>
          <p:spPr>
            <a:xfrm>
              <a:off x="988628" y="4897506"/>
              <a:ext cx="48383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0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教室の報告 </a:t>
              </a:r>
              <a:r>
                <a:rPr kumimoji="1" lang="en-US" altLang="ja-JP" sz="1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  - </a:t>
              </a:r>
              <a:r>
                <a:rPr kumimoji="1" lang="ja-JP" altLang="en-US" sz="1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多数参加ありがとうございました！ </a:t>
              </a:r>
              <a:r>
                <a:rPr kumimoji="1" lang="en-US" altLang="ja-JP" sz="1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-</a:t>
              </a:r>
            </a:p>
          </p:txBody>
        </p:sp>
        <p:pic>
          <p:nvPicPr>
            <p:cNvPr id="25" name="Picture 6">
              <a:extLst>
                <a:ext uri="{FF2B5EF4-FFF2-40B4-BE49-F238E27FC236}">
                  <a16:creationId xmlns:a16="http://schemas.microsoft.com/office/drawing/2014/main" id="{C5E776FE-BB5C-D11A-5685-F8C3C60449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670973" y="4910784"/>
              <a:ext cx="386832" cy="386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20B503C-49E8-3254-A545-164F211C20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653186" y="4871254"/>
              <a:ext cx="386832" cy="3340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9D782C13-D687-B9A0-B4B0-6ED7854805F4}"/>
              </a:ext>
            </a:extLst>
          </p:cNvPr>
          <p:cNvGrpSpPr/>
          <p:nvPr/>
        </p:nvGrpSpPr>
        <p:grpSpPr>
          <a:xfrm>
            <a:off x="734102" y="765417"/>
            <a:ext cx="5518058" cy="525115"/>
            <a:chOff x="1150368" y="5590664"/>
            <a:chExt cx="4625423" cy="525115"/>
          </a:xfrm>
        </p:grpSpPr>
        <p:grpSp>
          <p:nvGrpSpPr>
            <p:cNvPr id="12" name="グループ化 11">
              <a:extLst>
                <a:ext uri="{FF2B5EF4-FFF2-40B4-BE49-F238E27FC236}">
                  <a16:creationId xmlns:a16="http://schemas.microsoft.com/office/drawing/2014/main" id="{FCE6C805-206D-2F81-4AB7-8C9A69E8B088}"/>
                </a:ext>
              </a:extLst>
            </p:cNvPr>
            <p:cNvGrpSpPr/>
            <p:nvPr/>
          </p:nvGrpSpPr>
          <p:grpSpPr>
            <a:xfrm>
              <a:off x="1150368" y="5590664"/>
              <a:ext cx="4460516" cy="525115"/>
              <a:chOff x="771586" y="6146980"/>
              <a:chExt cx="3891287" cy="525115"/>
            </a:xfrm>
          </p:grpSpPr>
          <p:pic>
            <p:nvPicPr>
              <p:cNvPr id="18" name="Picture 6">
                <a:extLst>
                  <a:ext uri="{FF2B5EF4-FFF2-40B4-BE49-F238E27FC236}">
                    <a16:creationId xmlns:a16="http://schemas.microsoft.com/office/drawing/2014/main" id="{057382A2-BD05-9AA4-CCFC-D1BB7F7D3DD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4276041" y="6285263"/>
                <a:ext cx="386832" cy="3868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6">
                <a:extLst>
                  <a:ext uri="{FF2B5EF4-FFF2-40B4-BE49-F238E27FC236}">
                    <a16:creationId xmlns:a16="http://schemas.microsoft.com/office/drawing/2014/main" id="{E2684E42-C5D1-4563-FB7F-DD45E10EBBD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5911480">
                <a:off x="771586" y="6146980"/>
                <a:ext cx="356937" cy="3569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D047D0C0-2F09-2459-6B6A-9BF2D9C66277}"/>
                </a:ext>
              </a:extLst>
            </p:cNvPr>
            <p:cNvSpPr txBox="1"/>
            <p:nvPr/>
          </p:nvSpPr>
          <p:spPr>
            <a:xfrm>
              <a:off x="1290387" y="5658551"/>
              <a:ext cx="44854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0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　</a:t>
              </a:r>
              <a:r>
                <a:rPr kumimoji="1" lang="en-US" altLang="ja-JP" sz="20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3/1</a:t>
              </a:r>
              <a:r>
                <a:rPr kumimoji="1" lang="ja-JP" altLang="en-US" sz="20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（土）から募集開始の教室ご案内</a:t>
              </a:r>
              <a:endParaRPr kumimoji="1"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CDC0BB5B-32D9-21F2-6323-2402DBCA9B81}"/>
              </a:ext>
            </a:extLst>
          </p:cNvPr>
          <p:cNvSpPr txBox="1"/>
          <p:nvPr/>
        </p:nvSpPr>
        <p:spPr>
          <a:xfrm>
            <a:off x="28703" y="1126212"/>
            <a:ext cx="668759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 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●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「春の鎌倉ハイキング」　窓口又は電話で受付　</a:t>
            </a:r>
            <a:endParaRPr kumimoji="1" lang="en-US" altLang="ja-JP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日時：</a:t>
            </a:r>
            <a:r>
              <a:rPr kumimoji="1" lang="en-US" altLang="ja-JP" sz="1600" b="1" dirty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4</a:t>
            </a: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月</a:t>
            </a:r>
            <a:r>
              <a:rPr kumimoji="1" lang="en-US" altLang="ja-JP" sz="1600" b="1" dirty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</a:t>
            </a: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日（</a:t>
            </a:r>
            <a:r>
              <a:rPr kumimoji="1" lang="ja-JP" altLang="en-US" sz="1600" b="1" dirty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木</a:t>
            </a: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）      </a:t>
            </a:r>
            <a:r>
              <a:rPr kumimoji="1" lang="en-US" altLang="ja-JP" sz="1600" b="1" dirty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8</a:t>
            </a: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時</a:t>
            </a:r>
            <a:r>
              <a:rPr kumimoji="1" lang="en-US" altLang="ja-JP" sz="1600" b="1" dirty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</a:t>
            </a: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0</a:t>
            </a: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分</a:t>
            </a:r>
            <a:r>
              <a:rPr kumimoji="1" lang="ja-JP" altLang="en-US" sz="1600" b="1" dirty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寒川駅　～　</a:t>
            </a: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15</a:t>
            </a: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時</a:t>
            </a:r>
            <a:r>
              <a:rPr kumimoji="1" lang="en-US" altLang="ja-JP" sz="1600" b="1" dirty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0</a:t>
            </a: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0</a:t>
            </a: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分頃 現地解散</a:t>
            </a:r>
            <a:endParaRPr kumimoji="1" lang="en-US" altLang="ja-JP" sz="1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内容：コース予定　北鎌倉・台峰・中央公園（昼食）・鎌倉駅。</a:t>
            </a: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講師：鎌倉ガイド協会　川合太恵子さん　他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1</a:t>
            </a: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名</a:t>
            </a: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募集：○対象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/</a:t>
            </a: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町内在住か在勤の方　○定員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/</a:t>
            </a:r>
            <a:r>
              <a:rPr kumimoji="1" lang="en-US" altLang="ja-JP" sz="14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12</a:t>
            </a: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名（先着順）</a:t>
            </a: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持物：昼食、歩きやすい服装、歩きやすい靴、雨具</a:t>
            </a: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費用：</a:t>
            </a:r>
            <a:r>
              <a:rPr kumimoji="1" lang="en-US" altLang="ja-JP" sz="14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500</a:t>
            </a:r>
            <a:r>
              <a:rPr kumimoji="1" lang="ja-JP" altLang="en-US" sz="14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円（拝観料を含む）、その他昼食代、交通費等は</a:t>
            </a:r>
            <a:endParaRPr kumimoji="1" lang="en-US" altLang="ja-JP" sz="14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　自己負担</a:t>
            </a: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● </a:t>
            </a:r>
            <a:r>
              <a:rPr kumimoji="1" lang="ja-JP" altLang="en-US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</a:t>
            </a:r>
            <a:r>
              <a:rPr kumimoji="1" lang="ja-JP" altLang="en-US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和菓子作り教室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」</a:t>
            </a:r>
            <a:r>
              <a:rPr kumimoji="1" lang="en-US" altLang="ja-JP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 </a:t>
            </a: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費用</a:t>
            </a:r>
            <a:r>
              <a:rPr kumimoji="1" lang="en-US" altLang="ja-JP" sz="16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1500</a:t>
            </a: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円を持って窓口へ　</a:t>
            </a:r>
            <a:endParaRPr kumimoji="1" lang="en-US" altLang="ja-JP" sz="1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日時：</a:t>
            </a:r>
            <a:r>
              <a:rPr kumimoji="1" lang="en-US" altLang="ja-JP" sz="1600" b="1" dirty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4</a:t>
            </a: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月</a:t>
            </a: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12</a:t>
            </a: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日（</a:t>
            </a:r>
            <a:r>
              <a:rPr kumimoji="1" lang="ja-JP" altLang="en-US" sz="1600" b="1" dirty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土</a:t>
            </a: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）　</a:t>
            </a: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13</a:t>
            </a: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時</a:t>
            </a:r>
            <a:r>
              <a:rPr kumimoji="1" lang="en-US" altLang="ja-JP" sz="1600" b="1" dirty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</a:t>
            </a: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0</a:t>
            </a: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分～</a:t>
            </a: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15</a:t>
            </a: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時</a:t>
            </a: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00</a:t>
            </a: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分</a:t>
            </a:r>
            <a:endParaRPr kumimoji="1" lang="en-US" altLang="ja-JP" sz="1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内容：八重桜の上生菓子を作ります。</a:t>
            </a: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講師：吉祥庵　黒田　和比古さん</a:t>
            </a:r>
            <a:endParaRPr kumimoji="1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募集：○対象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/</a:t>
            </a: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町内在住か在勤</a:t>
            </a:r>
            <a:r>
              <a:rPr kumimoji="1" lang="ja-JP" altLang="en-US" sz="14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小学生以上（小学生は親子限定）</a:t>
            </a:r>
            <a:endParaRPr kumimoji="1" lang="en-US" altLang="ja-JP" sz="14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　　○定員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/12</a:t>
            </a: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名（先着順）</a:t>
            </a: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持物：エプロン、三角巾、</a:t>
            </a:r>
            <a:r>
              <a:rPr kumimoji="1" lang="ja-JP" altLang="en-US" sz="14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ふきん</a:t>
            </a: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497DD43E-F535-96EE-7A5C-13DEA8AE04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805" y="5330733"/>
            <a:ext cx="1340947" cy="1005710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28A8F669-A0CE-55A8-0596-7E615EF2F3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621" y="6824191"/>
            <a:ext cx="1340947" cy="1005710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1DC8262D-9736-F708-C3D9-EE893F8884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352" y="8310437"/>
            <a:ext cx="1340947" cy="1005710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E6D134B3-A382-1086-9DA0-429287ACA8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746" y="3278595"/>
            <a:ext cx="1337006" cy="1002755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1152B88C-594B-7387-5635-93B1CF5669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805" y="1680267"/>
            <a:ext cx="1340947" cy="134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2325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2152</TotalTime>
  <Words>714</Words>
  <Application>Microsoft Office PowerPoint</Application>
  <PresentationFormat>A4 210 x 297 mm</PresentationFormat>
  <Paragraphs>86</Paragraphs>
  <Slides>2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8" baseType="lpstr">
      <vt:lpstr>HGP創英角ﾎﾟｯﾌﾟ体</vt:lpstr>
      <vt:lpstr>メイリオ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chomin samukawa</dc:creator>
  <cp:lastModifiedBy>chomin samukawa</cp:lastModifiedBy>
  <cp:revision>81</cp:revision>
  <cp:lastPrinted>2025-01-27T01:10:32Z</cp:lastPrinted>
  <dcterms:created xsi:type="dcterms:W3CDTF">2024-03-28T07:18:17Z</dcterms:created>
  <dcterms:modified xsi:type="dcterms:W3CDTF">2025-02-03T06:38:47Z</dcterms:modified>
</cp:coreProperties>
</file>