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0" autoAdjust="0"/>
    <p:restoredTop sz="94660"/>
  </p:normalViewPr>
  <p:slideViewPr>
    <p:cSldViewPr snapToGrid="0">
      <p:cViewPr varScale="1">
        <p:scale>
          <a:sx n="48" d="100"/>
          <a:sy n="48" d="100"/>
        </p:scale>
        <p:origin x="2184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97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0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52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77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40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07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0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6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01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C8E-ED5A-4EBC-990D-7D361E2E2758}" type="datetimeFigureOut">
              <a:rPr kumimoji="1" lang="ja-JP" altLang="en-US" smtClean="0"/>
              <a:t>2024/9/11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E52B-96CC-4C5D-816E-002E7F61E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eg"/><Relationship Id="rId2" Type="http://schemas.openxmlformats.org/officeDocument/2006/relationships/image" Target="../media/image1.jp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A97C2C62-3583-DBD5-8BC9-112854E0AF63}"/>
              </a:ext>
            </a:extLst>
          </p:cNvPr>
          <p:cNvSpPr/>
          <p:nvPr/>
        </p:nvSpPr>
        <p:spPr>
          <a:xfrm>
            <a:off x="5164622" y="2823142"/>
            <a:ext cx="1489081" cy="766451"/>
          </a:xfrm>
          <a:prstGeom prst="wedgeEllipseCallout">
            <a:avLst>
              <a:gd name="adj1" fmla="val -37532"/>
              <a:gd name="adj2" fmla="val -64194"/>
            </a:avLst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実話が</a:t>
            </a:r>
            <a:endParaRPr kumimoji="1" lang="en-US" altLang="ja-JP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聞ける！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6D527B-B558-65A7-F072-6F2499699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448"/>
            <a:ext cx="6858000" cy="3175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A58CFE-4AEC-1537-80FB-14CB94345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96"/>
            <a:ext cx="6858000" cy="22408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3CEFC5-FED6-6C5D-6789-1AF1D2B994B1}"/>
              </a:ext>
            </a:extLst>
          </p:cNvPr>
          <p:cNvSpPr txBox="1"/>
          <p:nvPr/>
        </p:nvSpPr>
        <p:spPr>
          <a:xfrm>
            <a:off x="5432257" y="-374108"/>
            <a:ext cx="80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>
                <a:solidFill>
                  <a:schemeClr val="accent5">
                    <a:lumMod val="50000"/>
                  </a:schemeClr>
                </a:solidFill>
              </a:rPr>
              <a:t>9</a:t>
            </a:r>
            <a:endParaRPr kumimoji="1" lang="ja-JP" altLang="en-US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C6AD9E-581E-6092-5F0C-D8845DCE42E9}"/>
              </a:ext>
            </a:extLst>
          </p:cNvPr>
          <p:cNvSpPr txBox="1"/>
          <p:nvPr/>
        </p:nvSpPr>
        <p:spPr>
          <a:xfrm>
            <a:off x="5618747" y="508715"/>
            <a:ext cx="123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kumimoji="1" lang="en-US" altLang="ja-JP" dirty="0"/>
              <a:t>2024</a:t>
            </a:r>
          </a:p>
          <a:p>
            <a:pPr algn="r">
              <a:lnSpc>
                <a:spcPts val="1600"/>
              </a:lnSpc>
            </a:pP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NO.78</a:t>
            </a:r>
          </a:p>
          <a:p>
            <a:pPr algn="r">
              <a:lnSpc>
                <a:spcPts val="1600"/>
              </a:lnSpc>
            </a:pP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月号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2FC88E-4288-7F93-3B20-E1E11191BFF4}"/>
              </a:ext>
            </a:extLst>
          </p:cNvPr>
          <p:cNvSpPr txBox="1"/>
          <p:nvPr/>
        </p:nvSpPr>
        <p:spPr>
          <a:xfrm>
            <a:off x="105587" y="4019366"/>
            <a:ext cx="658799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1600" b="1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●｢</a:t>
            </a:r>
            <a:r>
              <a:rPr lang="zh-TW" altLang="en-US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麻雀入門講座</a:t>
            </a:r>
            <a:r>
              <a:rPr lang="ja-JP" altLang="ja-JP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lang="ja-JP" altLang="en-US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受付中　（窓口又は</a:t>
            </a:r>
            <a:r>
              <a:rPr lang="en-US" altLang="ja-JP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TEL</a:t>
            </a:r>
            <a:r>
              <a:rPr lang="ja-JP" altLang="en-US" b="1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）</a:t>
            </a:r>
            <a:endParaRPr lang="ja-JP" altLang="ja-JP" b="1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日時：</a:t>
            </a:r>
            <a:r>
              <a:rPr lang="en-US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月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</a:t>
            </a:r>
            <a:r>
              <a:rPr lang="ja-JP" altLang="en-US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～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22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日　各</a:t>
            </a:r>
            <a:r>
              <a:rPr lang="ja-JP" altLang="en-US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火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曜日　全４回</a:t>
            </a:r>
            <a:r>
              <a:rPr lang="en-US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9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時</a:t>
            </a:r>
            <a:r>
              <a:rPr lang="en-US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00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分～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11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時</a:t>
            </a:r>
            <a:r>
              <a:rPr lang="en-US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30</a:t>
            </a:r>
            <a:r>
              <a:rPr lang="ja-JP" altLang="ja-JP" sz="16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分</a:t>
            </a:r>
          </a:p>
          <a:p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内容：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麻雀の基礎から学びます。</a:t>
            </a:r>
            <a:endParaRPr lang="en-US" altLang="ja-JP" sz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募集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：〇対象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町内在住在勤　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12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名（先着）</a:t>
            </a:r>
            <a:endParaRPr lang="en-US" altLang="ja-JP" sz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〇講師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en-US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寒川町ボランティア「パワーズさむかわ」の皆さん　</a:t>
            </a:r>
            <a:r>
              <a:rPr lang="en-US" altLang="ja-JP" sz="16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〇参加費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</a:t>
            </a:r>
            <a:r>
              <a:rPr lang="ja-JP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無料</a:t>
            </a: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</a:p>
          <a:p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●「</a:t>
            </a:r>
            <a:r>
              <a:rPr kumimoji="1"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北部ハロウィン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１０月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日（火）よりネットから！　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日時：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26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（土）　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00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分～１２時００分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内容：ゲーム、折り紙、仮装マスク作り、スライム、紙芝居　他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募集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：〇対象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町内在住の幼児（年長）、小学生低学年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幼児は親同伴が条件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        〇定員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48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名（先着） 〇参加費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無料　〇持ち物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室内履き         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●「ほくぶ寄席」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日（火）より窓口で入場券配布！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日時：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27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日（日）　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分～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16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内容：落語「犬の目」、「へっつい幽霊」、マジック、琉球三線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募集：○対象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町内在住・在勤の方　○定員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/80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人（先着）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○参加費</a:t>
            </a: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無料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●「簡単クッキング」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１０月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日（土）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より費用を持って窓口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日時：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日（水）　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分～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  <a:r>
              <a:rPr kumimoji="1"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16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内容：けんちん汁　と　炊き込み御飯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募集：○対象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町内在住在勤　○定員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/15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名（先着）○参加費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/500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○持物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エプロン、三角巾、布巾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50CEE6D-B3C8-1617-8263-E76C7D0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444" y="3808005"/>
            <a:ext cx="386832" cy="3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CCD62D-8283-71E7-2469-B3EAC8E49FCC}"/>
              </a:ext>
            </a:extLst>
          </p:cNvPr>
          <p:cNvSpPr txBox="1"/>
          <p:nvPr/>
        </p:nvSpPr>
        <p:spPr>
          <a:xfrm>
            <a:off x="839856" y="3765619"/>
            <a:ext cx="517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教室のご案内</a:t>
            </a:r>
            <a:r>
              <a:rPr kumimoji="1"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新しい教室にも注目ください！！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5774294-5C6A-D227-F001-2C958E8F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1480">
            <a:off x="582857" y="3690681"/>
            <a:ext cx="356937" cy="3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568B05-8322-665A-74BB-02C04433812D}"/>
              </a:ext>
            </a:extLst>
          </p:cNvPr>
          <p:cNvSpPr txBox="1"/>
          <p:nvPr/>
        </p:nvSpPr>
        <p:spPr>
          <a:xfrm>
            <a:off x="236177" y="2195055"/>
            <a:ext cx="6245709" cy="9746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ts val="3700"/>
              </a:lnSpc>
            </a:pPr>
            <a:r>
              <a:rPr kumimoji="1" lang="ja-JP" altLang="en-US" sz="2800" b="1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「ふくしま語り部による</a:t>
            </a:r>
            <a:r>
              <a:rPr kumimoji="1" lang="en-US" altLang="ja-JP" sz="2800" b="1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kumimoji="1" lang="ja-JP" altLang="en-US" sz="2800" b="1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東日本大震災」</a:t>
            </a:r>
            <a:endParaRPr kumimoji="1" lang="en-US" altLang="ja-JP" sz="2800" b="1" dirty="0">
              <a:ln w="19050">
                <a:solidFill>
                  <a:srgbClr val="002060"/>
                </a:solidFill>
              </a:ln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defTabSz="914400">
              <a:lnSpc>
                <a:spcPts val="3700"/>
              </a:lnSpc>
            </a:pPr>
            <a:r>
              <a:rPr kumimoji="1" lang="ja-JP" altLang="en-US" sz="2400" b="1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</a:t>
            </a:r>
            <a:r>
              <a:rPr kumimoji="1" lang="en-US" altLang="ja-JP" sz="2400" b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9</a:t>
            </a:r>
            <a:r>
              <a:rPr kumimoji="1" lang="ja-JP" altLang="en-US" sz="2400" b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月</a:t>
            </a:r>
            <a:r>
              <a:rPr kumimoji="1" lang="en-US" altLang="ja-JP" sz="2400" b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28</a:t>
            </a:r>
            <a:r>
              <a:rPr kumimoji="1" lang="ja-JP" altLang="en-US" sz="2400" b="1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日（土）開催　受付中！！</a:t>
            </a:r>
            <a:endParaRPr kumimoji="1" lang="en-US" altLang="ja-JP" sz="2400" b="1" dirty="0">
              <a:ln w="19050">
                <a:solidFill>
                  <a:srgbClr val="002060"/>
                </a:solidFill>
              </a:ln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D4C9B50-6DA3-415C-68AD-9F0DEC41F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90" y="3103930"/>
            <a:ext cx="675666" cy="6756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58E7C3-5131-37E7-5FEE-FCD8C2C6F32A}"/>
              </a:ext>
            </a:extLst>
          </p:cNvPr>
          <p:cNvSpPr txBox="1"/>
          <p:nvPr/>
        </p:nvSpPr>
        <p:spPr>
          <a:xfrm>
            <a:off x="1408047" y="3244311"/>
            <a:ext cx="298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コード、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又は窓口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0BF8B3B-630F-40D8-7BFE-EF6EF387E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14" y="6036039"/>
            <a:ext cx="615379" cy="6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4DE2CF-D14F-B311-A8EA-F8502D05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" y="10022835"/>
            <a:ext cx="6858000" cy="317552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926B2F1-A8A0-FF26-099E-2620EF65BE42}"/>
              </a:ext>
            </a:extLst>
          </p:cNvPr>
          <p:cNvGrpSpPr/>
          <p:nvPr/>
        </p:nvGrpSpPr>
        <p:grpSpPr>
          <a:xfrm>
            <a:off x="-38383" y="17140"/>
            <a:ext cx="6754682" cy="657105"/>
            <a:chOff x="18345" y="-67138"/>
            <a:chExt cx="6754682" cy="65710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554FD57-358E-F4A6-399E-086FEDF7EBD0}"/>
                </a:ext>
              </a:extLst>
            </p:cNvPr>
            <p:cNvSpPr/>
            <p:nvPr/>
          </p:nvSpPr>
          <p:spPr>
            <a:xfrm>
              <a:off x="1000877" y="101634"/>
              <a:ext cx="5772150" cy="47596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F635A50-A80A-8ED8-2ABE-82C5D8017599}"/>
                </a:ext>
              </a:extLst>
            </p:cNvPr>
            <p:cNvSpPr txBox="1"/>
            <p:nvPr/>
          </p:nvSpPr>
          <p:spPr>
            <a:xfrm>
              <a:off x="18345" y="-67138"/>
              <a:ext cx="209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igh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kumimoji="1" lang="ja-JP" altLang="en-US" b="1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6DEA4D3-6845-E753-A141-BA56880FF56F}"/>
                </a:ext>
              </a:extLst>
            </p:cNvPr>
            <p:cNvSpPr txBox="1"/>
            <p:nvPr/>
          </p:nvSpPr>
          <p:spPr>
            <a:xfrm>
              <a:off x="1048490" y="220635"/>
              <a:ext cx="561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2024.09.10</a:t>
              </a:r>
              <a:r>
                <a:rPr kumimoji="1" lang="ja-JP" altLang="en-US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北部公民館だより・ほっこりパーク　</a:t>
              </a:r>
              <a:r>
                <a:rPr kumimoji="1" lang="en-US" altLang="ja-JP" dirty="0">
                  <a:ln w="19050">
                    <a:solidFill>
                      <a:srgbClr val="FFC000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9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月号</a:t>
              </a:r>
              <a:endParaRPr kumimoji="1" lang="en-US" altLang="ja-JP" dirty="0">
                <a:solidFill>
                  <a:schemeClr val="accent6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E41C01-712C-04F5-AF79-6E77B935BE6A}"/>
              </a:ext>
            </a:extLst>
          </p:cNvPr>
          <p:cNvSpPr txBox="1"/>
          <p:nvPr/>
        </p:nvSpPr>
        <p:spPr>
          <a:xfrm>
            <a:off x="72689" y="704718"/>
            <a:ext cx="6584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教室の報告 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-  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子ども夏休み教室へ多数参加ありがとうございました！ 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5BE2DE-C825-9201-7BC4-38625627D0A8}"/>
              </a:ext>
            </a:extLst>
          </p:cNvPr>
          <p:cNvSpPr txBox="1"/>
          <p:nvPr/>
        </p:nvSpPr>
        <p:spPr>
          <a:xfrm>
            <a:off x="376658" y="1046789"/>
            <a:ext cx="6339641" cy="92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◆「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子ども実験教室</a:t>
            </a:r>
            <a:r>
              <a:rPr lang="ja-JP" altLang="en-US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」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7/22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1400" b="1" dirty="0">
                <a:solidFill>
                  <a:srgbClr val="0070C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lang="en-US" altLang="ja-JP" sz="1400" b="1" dirty="0">
              <a:solidFill>
                <a:srgbClr val="0070C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写真は高校生に教えてもらっている缶爆発の実験の様子です、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どきどきですね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!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！　参加人数　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25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　　◆「夏休みおはなし図書館」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7/23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～全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3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回開催</a:t>
            </a: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         　　 楽しい紙芝居、小さい子は最前列独占です。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       延べ参加人数　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41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1000" b="1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「子ども卓球教室</a:t>
            </a:r>
            <a:r>
              <a:rPr lang="ja-JP" altLang="ja-JP" sz="18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7/23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～全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4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回</a:t>
            </a:r>
            <a:r>
              <a:rPr lang="zh-TW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lang="en-US" altLang="zh-TW" sz="14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初めての子どもも最後には上達して先生に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打ち返す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までになりました！　延べ参加人数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71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ja-JP" sz="14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en-US" altLang="ja-JP" sz="1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「水彩画教室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7/24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　　      今回から２日間の教室になりました。じっくり取り込む子、</a:t>
            </a:r>
            <a:endParaRPr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　　　　早く書き上げる子、色々です。　延べ参加人数　３２名</a:t>
            </a:r>
            <a:endParaRPr lang="en-US" altLang="zh-TW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「イングリッシュキャンプ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7/30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楽しいゲームを通じて英語に親しむ教室です、</a:t>
            </a:r>
            <a:r>
              <a:rPr lang="en-US" altLang="zh-TW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講師も</a:t>
            </a:r>
            <a:endParaRPr lang="en-US" altLang="zh-TW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飽きさせない段取りで大成功でした。　参加人数　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15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zh-TW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「子どもモザイクアート教室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/2</a:t>
            </a:r>
            <a:r>
              <a:rPr lang="zh-TW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    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卵の殻を貼り合わせて絵に仕上げる教室です、</a:t>
            </a:r>
            <a:endParaRPr lang="en-US" altLang="zh-TW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        　　　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色んな形、色を選んで傑作が出来ました。　参加人数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23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zh-TW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◆「海上保安庁体験見学会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/7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横浜防災基地</a:t>
            </a:r>
            <a:r>
              <a:rPr lang="ja-JP" altLang="en-US" sz="1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へ初の企画として親子で訪問、普段見れな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い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映画「海猿」のプールなどを見学しました。参加人数　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22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名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JAL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折り紙ヒコーキ教室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/21</a:t>
            </a:r>
            <a:r>
              <a:rPr lang="ja-JP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    </a:t>
            </a:r>
            <a:r>
              <a:rPr lang="en-US" altLang="zh-TW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JAL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社員の指導でヒコーキを折って、最後には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  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皆で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フライトコンテストを行いました。　</a:t>
            </a:r>
            <a:endParaRPr kumimoji="0" lang="en-US" altLang="ja-JP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   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参加人数　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39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kumimoji="0" lang="en-US" altLang="zh-TW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「子ども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茶会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/22</a:t>
            </a:r>
            <a:r>
              <a:rPr lang="zh-TW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正座が大変でしたが、こども達は真剣に取り組んでいました。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お茶が美味しかった勉強になったなどの感想もありました。　参加人数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14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</a:t>
            </a:r>
            <a:endParaRPr lang="en-US" altLang="zh-TW" sz="140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             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◆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「子どもお菓子作り教室</a:t>
            </a:r>
            <a:r>
              <a:rPr kumimoji="0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｣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/23</a:t>
            </a:r>
            <a:r>
              <a:rPr lang="zh-TW" altLang="en-US" sz="14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開催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　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粉を測ったり、こねこねしたり、生地をまるくして、美味しい　　　　　ク　　　　　クッキーが焼き上がりました。　参加人数　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12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名　　</a:t>
            </a:r>
            <a:endParaRPr kumimoji="0" lang="en-US" altLang="ja-JP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　　　　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C5E776FE-BB5C-D11A-5685-F8C3C60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0248" y="679043"/>
            <a:ext cx="386832" cy="3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AD9DE728-E2E6-95EF-93FF-0ADE1CF9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1480">
            <a:off x="87022" y="654096"/>
            <a:ext cx="356937" cy="3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夏のイラスト「かき氷・いちご」">
            <a:extLst>
              <a:ext uri="{FF2B5EF4-FFF2-40B4-BE49-F238E27FC236}">
                <a16:creationId xmlns:a16="http://schemas.microsoft.com/office/drawing/2014/main" id="{4C95D32C-C6D9-80FE-E958-8EB824AA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779" y="1516491"/>
            <a:ext cx="374792" cy="3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わたあめを作る機械のイラスト">
            <a:extLst>
              <a:ext uri="{FF2B5EF4-FFF2-40B4-BE49-F238E27FC236}">
                <a16:creationId xmlns:a16="http://schemas.microsoft.com/office/drawing/2014/main" id="{4750A7CE-E5C5-5D0D-3A2D-C4D268B8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62" y="9044860"/>
            <a:ext cx="425135" cy="4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■">
            <a:extLst>
              <a:ext uri="{FF2B5EF4-FFF2-40B4-BE49-F238E27FC236}">
                <a16:creationId xmlns:a16="http://schemas.microsoft.com/office/drawing/2014/main" id="{6EDC458E-C914-7CEB-2D99-372AD0D35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209" y="8164675"/>
            <a:ext cx="694317" cy="8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スライムのイラスト（キャラクター）">
            <a:extLst>
              <a:ext uri="{FF2B5EF4-FFF2-40B4-BE49-F238E27FC236}">
                <a16:creationId xmlns:a16="http://schemas.microsoft.com/office/drawing/2014/main" id="{7450FE58-2C66-BBBD-8CCE-A35DC98B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383" y="3396094"/>
            <a:ext cx="538000" cy="5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EEDC8B8-470C-065B-D6C3-5BA4589A8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80" y="2769432"/>
            <a:ext cx="1153236" cy="8649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DB7A464-A3F0-34F2-049D-E11C7238B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2" y="3546892"/>
            <a:ext cx="1161801" cy="87135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AC4B276-D366-C47B-72DD-97FD97C5A1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06" y="4407806"/>
            <a:ext cx="1161802" cy="87135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F4D80D0-DB34-0A75-0BC8-DE8BA91A3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1" y="5275205"/>
            <a:ext cx="1161801" cy="87135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1490CA7-37CE-BED1-AC3A-A01B580BD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86" y="6143422"/>
            <a:ext cx="1161800" cy="87135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F3B825B-08F6-D5D6-7AE9-8D80A7530E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6" y="7086906"/>
            <a:ext cx="1161799" cy="871349"/>
          </a:xfrm>
          <a:prstGeom prst="rect">
            <a:avLst/>
          </a:prstGeom>
        </p:spPr>
      </p:pic>
      <p:pic>
        <p:nvPicPr>
          <p:cNvPr id="2050" name="図 2049">
            <a:extLst>
              <a:ext uri="{FF2B5EF4-FFF2-40B4-BE49-F238E27FC236}">
                <a16:creationId xmlns:a16="http://schemas.microsoft.com/office/drawing/2014/main" id="{3C215AEC-8090-FD96-9A89-4CE0120220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39281" y="7669414"/>
            <a:ext cx="1141004" cy="855753"/>
          </a:xfrm>
          <a:prstGeom prst="rect">
            <a:avLst/>
          </a:prstGeom>
        </p:spPr>
      </p:pic>
      <p:pic>
        <p:nvPicPr>
          <p:cNvPr id="2052" name="図 2051">
            <a:extLst>
              <a:ext uri="{FF2B5EF4-FFF2-40B4-BE49-F238E27FC236}">
                <a16:creationId xmlns:a16="http://schemas.microsoft.com/office/drawing/2014/main" id="{5411B9CE-66D3-5ED4-2AD4-8F409133F5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8183" y="8898605"/>
            <a:ext cx="1161802" cy="871352"/>
          </a:xfrm>
          <a:prstGeom prst="rect">
            <a:avLst/>
          </a:prstGeom>
        </p:spPr>
      </p:pic>
      <p:pic>
        <p:nvPicPr>
          <p:cNvPr id="2056" name="図 2055">
            <a:extLst>
              <a:ext uri="{FF2B5EF4-FFF2-40B4-BE49-F238E27FC236}">
                <a16:creationId xmlns:a16="http://schemas.microsoft.com/office/drawing/2014/main" id="{0AF4C0ED-FC5D-6F6C-D7A3-F6B04B9DED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1" y="1807358"/>
            <a:ext cx="1176762" cy="882572"/>
          </a:xfrm>
          <a:prstGeom prst="rect">
            <a:avLst/>
          </a:prstGeom>
        </p:spPr>
      </p:pic>
      <p:pic>
        <p:nvPicPr>
          <p:cNvPr id="2059" name="図 2058">
            <a:extLst>
              <a:ext uri="{FF2B5EF4-FFF2-40B4-BE49-F238E27FC236}">
                <a16:creationId xmlns:a16="http://schemas.microsoft.com/office/drawing/2014/main" id="{E90236B6-FA8F-7ACD-12B8-EAA12D4DF9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10" y="1049701"/>
            <a:ext cx="1176398" cy="8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948</TotalTime>
  <Words>716</Words>
  <Application>Microsoft Office PowerPoint</Application>
  <PresentationFormat>A4 210 x 297 mm</PresentationFormat>
  <Paragraphs>77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HGP創英角ﾎﾟｯﾌﾟ体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chomin samukawa</dc:creator>
  <cp:lastModifiedBy>chomin samukawa</cp:lastModifiedBy>
  <cp:revision>39</cp:revision>
  <cp:lastPrinted>2024-09-10T00:18:50Z</cp:lastPrinted>
  <dcterms:created xsi:type="dcterms:W3CDTF">2024-03-28T07:18:17Z</dcterms:created>
  <dcterms:modified xsi:type="dcterms:W3CDTF">2024-09-11T00:23:11Z</dcterms:modified>
</cp:coreProperties>
</file>