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94660"/>
  </p:normalViewPr>
  <p:slideViewPr>
    <p:cSldViewPr snapToGrid="0">
      <p:cViewPr>
        <p:scale>
          <a:sx n="80" d="100"/>
          <a:sy n="80" d="100"/>
        </p:scale>
        <p:origin x="1506" y="-13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316397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228616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284309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396652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374677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416240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215907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232740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360525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40426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D12C8E-ED5A-4EBC-990D-7D361E2E275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69901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0D12C8E-ED5A-4EBC-990D-7D361E2E2758}"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62E52B-96CC-4C5D-816E-002E7F61E85D}" type="slidenum">
              <a:rPr kumimoji="1" lang="ja-JP" altLang="en-US" smtClean="0"/>
              <a:t>‹#›</a:t>
            </a:fld>
            <a:endParaRPr kumimoji="1" lang="ja-JP" altLang="en-US"/>
          </a:p>
        </p:txBody>
      </p:sp>
    </p:spTree>
    <p:extLst>
      <p:ext uri="{BB962C8B-B14F-4D97-AF65-F5344CB8AC3E}">
        <p14:creationId xmlns:p14="http://schemas.microsoft.com/office/powerpoint/2010/main" val="228612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3.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0.JPG"/><Relationship Id="rId10" Type="http://schemas.openxmlformats.org/officeDocument/2006/relationships/image" Target="../media/image14.JPG"/><Relationship Id="rId4" Type="http://schemas.openxmlformats.org/officeDocument/2006/relationships/image" Target="../media/image9.JP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5AFEFF2A-A04A-9DC3-D1E3-70735A02291B}"/>
              </a:ext>
            </a:extLst>
          </p:cNvPr>
          <p:cNvSpPr txBox="1"/>
          <p:nvPr/>
        </p:nvSpPr>
        <p:spPr>
          <a:xfrm>
            <a:off x="207669" y="6625604"/>
            <a:ext cx="6473350" cy="3046988"/>
          </a:xfrm>
          <a:prstGeom prst="rect">
            <a:avLst/>
          </a:prstGeom>
          <a:noFill/>
        </p:spPr>
        <p:txBody>
          <a:bodyPr wrap="square" rtlCol="0">
            <a:spAutoFit/>
          </a:bodyPr>
          <a:lstStyle/>
          <a:p>
            <a:endParaRPr kumimoji="1" lang="en-US" altLang="ja-JP" sz="1400"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●「防災講座」　</a:t>
            </a:r>
            <a:r>
              <a:rPr kumimoji="1" lang="en-US" altLang="ja-JP" b="1" dirty="0">
                <a:solidFill>
                  <a:srgbClr val="C00000"/>
                </a:solidFill>
                <a:latin typeface="メイリオ" panose="020B0604030504040204" pitchFamily="50" charset="-128"/>
                <a:ea typeface="メイリオ" panose="020B0604030504040204" pitchFamily="50" charset="-128"/>
              </a:rPr>
              <a:t>9/1</a:t>
            </a:r>
            <a:r>
              <a:rPr kumimoji="1" lang="ja-JP" altLang="en-US" b="1" dirty="0">
                <a:solidFill>
                  <a:srgbClr val="C00000"/>
                </a:solidFill>
                <a:latin typeface="メイリオ" panose="020B0604030504040204" pitchFamily="50" charset="-128"/>
                <a:ea typeface="メイリオ" panose="020B0604030504040204" pitchFamily="50" charset="-128"/>
              </a:rPr>
              <a:t>（日）から</a:t>
            </a:r>
            <a:r>
              <a:rPr kumimoji="1" lang="en-US" altLang="ja-JP" b="1" dirty="0">
                <a:solidFill>
                  <a:srgbClr val="C00000"/>
                </a:solidFill>
                <a:latin typeface="メイリオ" panose="020B0604030504040204" pitchFamily="50" charset="-128"/>
                <a:ea typeface="メイリオ" panose="020B0604030504040204" pitchFamily="50" charset="-128"/>
              </a:rPr>
              <a:t>9</a:t>
            </a:r>
            <a:r>
              <a:rPr kumimoji="1" lang="ja-JP" altLang="en-US" b="1" dirty="0">
                <a:solidFill>
                  <a:srgbClr val="C00000"/>
                </a:solidFill>
                <a:latin typeface="メイリオ" panose="020B0604030504040204" pitchFamily="50" charset="-128"/>
                <a:ea typeface="メイリオ" panose="020B0604030504040204" pitchFamily="50" charset="-128"/>
              </a:rPr>
              <a:t>月</a:t>
            </a:r>
            <a:r>
              <a:rPr kumimoji="1" lang="en-US" altLang="ja-JP" b="1" dirty="0">
                <a:solidFill>
                  <a:srgbClr val="C00000"/>
                </a:solidFill>
                <a:latin typeface="メイリオ" panose="020B0604030504040204" pitchFamily="50" charset="-128"/>
                <a:ea typeface="メイリオ" panose="020B0604030504040204" pitchFamily="50" charset="-128"/>
              </a:rPr>
              <a:t>20</a:t>
            </a:r>
            <a:r>
              <a:rPr kumimoji="1" lang="ja-JP" altLang="en-US" b="1" dirty="0">
                <a:solidFill>
                  <a:srgbClr val="C00000"/>
                </a:solidFill>
                <a:latin typeface="メイリオ" panose="020B0604030504040204" pitchFamily="50" charset="-128"/>
                <a:ea typeface="メイリオ" panose="020B0604030504040204" pitchFamily="50" charset="-128"/>
              </a:rPr>
              <a:t>日（金）まで受付</a:t>
            </a:r>
            <a:endParaRPr kumimoji="1" lang="en-US" altLang="ja-JP" b="1" dirty="0">
              <a:solidFill>
                <a:srgbClr val="C00000"/>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日時：</a:t>
            </a:r>
            <a:r>
              <a:rPr kumimoji="1" lang="ja-JP" altLang="en-US" sz="20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９月２</a:t>
            </a:r>
            <a:r>
              <a:rPr kumimoji="1" lang="en-US" altLang="ja-JP" sz="20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8</a:t>
            </a:r>
            <a:r>
              <a:rPr kumimoji="1" lang="ja-JP" altLang="en-US" sz="2000" b="1" dirty="0">
                <a:solidFill>
                  <a:srgbClr val="0070C0"/>
                </a:solidFill>
                <a:latin typeface="メイリオ" panose="020B0604030504040204" pitchFamily="50" charset="-128"/>
                <a:ea typeface="メイリオ" panose="020B0604030504040204" pitchFamily="50" charset="-128"/>
              </a:rPr>
              <a:t>日（土）　</a:t>
            </a:r>
            <a:r>
              <a:rPr kumimoji="1" lang="en-US" altLang="ja-JP" sz="2000" b="1" dirty="0">
                <a:solidFill>
                  <a:srgbClr val="0070C0"/>
                </a:solidFill>
                <a:latin typeface="メイリオ" panose="020B0604030504040204" pitchFamily="50" charset="-128"/>
                <a:ea typeface="メイリオ" panose="020B0604030504040204" pitchFamily="50" charset="-128"/>
              </a:rPr>
              <a:t>13</a:t>
            </a:r>
            <a:r>
              <a:rPr kumimoji="1" lang="ja-JP" altLang="en-US" sz="2000" b="1" dirty="0">
                <a:solidFill>
                  <a:srgbClr val="0070C0"/>
                </a:solidFill>
                <a:latin typeface="メイリオ" panose="020B0604030504040204" pitchFamily="50" charset="-128"/>
                <a:ea typeface="メイリオ" panose="020B0604030504040204" pitchFamily="50" charset="-128"/>
              </a:rPr>
              <a:t>：</a:t>
            </a:r>
            <a:r>
              <a:rPr kumimoji="1" lang="en-US" altLang="ja-JP" sz="2000" b="1" dirty="0">
                <a:solidFill>
                  <a:srgbClr val="0070C0"/>
                </a:solidFill>
                <a:latin typeface="メイリオ" panose="020B0604030504040204" pitchFamily="50" charset="-128"/>
                <a:ea typeface="メイリオ" panose="020B0604030504040204" pitchFamily="50" charset="-128"/>
              </a:rPr>
              <a:t>30</a:t>
            </a:r>
            <a:r>
              <a:rPr kumimoji="1" lang="ja-JP" altLang="en-US" sz="2000" b="1" dirty="0">
                <a:solidFill>
                  <a:srgbClr val="0070C0"/>
                </a:solidFill>
                <a:latin typeface="メイリオ" panose="020B0604030504040204" pitchFamily="50" charset="-128"/>
                <a:ea typeface="メイリオ" panose="020B0604030504040204" pitchFamily="50" charset="-128"/>
              </a:rPr>
              <a:t>～</a:t>
            </a:r>
            <a:r>
              <a:rPr kumimoji="1" lang="en-US" altLang="ja-JP" sz="2000" b="1" dirty="0">
                <a:solidFill>
                  <a:srgbClr val="0070C0"/>
                </a:solidFill>
                <a:latin typeface="メイリオ" panose="020B0604030504040204" pitchFamily="50" charset="-128"/>
                <a:ea typeface="メイリオ" panose="020B0604030504040204" pitchFamily="50" charset="-128"/>
              </a:rPr>
              <a:t>15</a:t>
            </a:r>
            <a:r>
              <a:rPr kumimoji="1" lang="ja-JP" altLang="en-US" sz="2000" b="1" dirty="0">
                <a:solidFill>
                  <a:srgbClr val="0070C0"/>
                </a:solidFill>
                <a:latin typeface="メイリオ" panose="020B0604030504040204" pitchFamily="50" charset="-128"/>
                <a:ea typeface="メイリオ" panose="020B0604030504040204" pitchFamily="50" charset="-128"/>
              </a:rPr>
              <a:t>：</a:t>
            </a:r>
            <a:r>
              <a:rPr kumimoji="1" lang="en-US" altLang="ja-JP" sz="2000" b="1" dirty="0">
                <a:solidFill>
                  <a:srgbClr val="0070C0"/>
                </a:solidFill>
                <a:latin typeface="メイリオ" panose="020B0604030504040204" pitchFamily="50" charset="-128"/>
                <a:ea typeface="メイリオ" panose="020B0604030504040204" pitchFamily="50" charset="-128"/>
              </a:rPr>
              <a:t>00</a:t>
            </a:r>
            <a:endParaRPr kumimoji="1" lang="ja-JP" altLang="en-US" sz="2000" b="1"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内容：</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応募：〇対象</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町内在住在勤　</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〇講師</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ふくしま語り部の会　橘　秀人　さん</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〇定員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名（抽選）          〇参加費</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無料　</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〇申し込み</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インターネット又は同館窓口か電話</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月２１日（土）当選者へ連絡</a:t>
            </a:r>
          </a:p>
        </p:txBody>
      </p:sp>
      <p:sp>
        <p:nvSpPr>
          <p:cNvPr id="18" name="吹き出し: 円形 17">
            <a:extLst>
              <a:ext uri="{FF2B5EF4-FFF2-40B4-BE49-F238E27FC236}">
                <a16:creationId xmlns:a16="http://schemas.microsoft.com/office/drawing/2014/main" id="{A97C2C62-3583-DBD5-8BC9-112854E0AF63}"/>
              </a:ext>
            </a:extLst>
          </p:cNvPr>
          <p:cNvSpPr/>
          <p:nvPr/>
        </p:nvSpPr>
        <p:spPr>
          <a:xfrm>
            <a:off x="4694301" y="8332684"/>
            <a:ext cx="1489081" cy="766451"/>
          </a:xfrm>
          <a:prstGeom prst="wedgeEllipseCallout">
            <a:avLst>
              <a:gd name="adj1" fmla="val -63194"/>
              <a:gd name="adj2" fmla="val 10593"/>
            </a:avLst>
          </a:prstGeom>
          <a:solidFill>
            <a:srgbClr val="70AD47">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実話が</a:t>
            </a:r>
            <a:endParaRPr kumimoji="1" lang="en-US" altLang="ja-JP" b="0" i="0" u="none" strike="noStrike" kern="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聞ける！</a:t>
            </a:r>
          </a:p>
        </p:txBody>
      </p:sp>
      <p:pic>
        <p:nvPicPr>
          <p:cNvPr id="7" name="図 6">
            <a:extLst>
              <a:ext uri="{FF2B5EF4-FFF2-40B4-BE49-F238E27FC236}">
                <a16:creationId xmlns:a16="http://schemas.microsoft.com/office/drawing/2014/main" id="{426D527B-B558-65A7-F072-6F2499699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88448"/>
            <a:ext cx="6858000" cy="317552"/>
          </a:xfrm>
          <a:prstGeom prst="rect">
            <a:avLst/>
          </a:prstGeom>
        </p:spPr>
      </p:pic>
      <p:pic>
        <p:nvPicPr>
          <p:cNvPr id="6" name="図 5">
            <a:extLst>
              <a:ext uri="{FF2B5EF4-FFF2-40B4-BE49-F238E27FC236}">
                <a16:creationId xmlns:a16="http://schemas.microsoft.com/office/drawing/2014/main" id="{F0A58CFE-4AEC-1537-80FB-14CB94345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996"/>
            <a:ext cx="6858000" cy="2240844"/>
          </a:xfrm>
          <a:prstGeom prst="rect">
            <a:avLst/>
          </a:prstGeom>
        </p:spPr>
      </p:pic>
      <p:sp>
        <p:nvSpPr>
          <p:cNvPr id="9" name="テキスト ボックス 8">
            <a:extLst>
              <a:ext uri="{FF2B5EF4-FFF2-40B4-BE49-F238E27FC236}">
                <a16:creationId xmlns:a16="http://schemas.microsoft.com/office/drawing/2014/main" id="{323CEFC5-FED6-6C5D-6789-1AF1D2B994B1}"/>
              </a:ext>
            </a:extLst>
          </p:cNvPr>
          <p:cNvSpPr txBox="1"/>
          <p:nvPr/>
        </p:nvSpPr>
        <p:spPr>
          <a:xfrm>
            <a:off x="5432257" y="-374108"/>
            <a:ext cx="806116" cy="1569660"/>
          </a:xfrm>
          <a:prstGeom prst="rect">
            <a:avLst/>
          </a:prstGeom>
          <a:noFill/>
        </p:spPr>
        <p:txBody>
          <a:bodyPr wrap="square" rtlCol="0">
            <a:spAutoFit/>
          </a:bodyPr>
          <a:lstStyle/>
          <a:p>
            <a:r>
              <a:rPr kumimoji="1" lang="en-US" altLang="ja-JP" sz="9600" b="1" dirty="0">
                <a:solidFill>
                  <a:schemeClr val="accent5">
                    <a:lumMod val="50000"/>
                  </a:schemeClr>
                </a:solidFill>
              </a:rPr>
              <a:t>8</a:t>
            </a:r>
            <a:endParaRPr kumimoji="1" lang="ja-JP" altLang="en-US" sz="9600" b="1" dirty="0">
              <a:solidFill>
                <a:schemeClr val="accent5">
                  <a:lumMod val="50000"/>
                </a:schemeClr>
              </a:solidFill>
            </a:endParaRPr>
          </a:p>
        </p:txBody>
      </p:sp>
      <p:sp>
        <p:nvSpPr>
          <p:cNvPr id="10" name="テキスト ボックス 9">
            <a:extLst>
              <a:ext uri="{FF2B5EF4-FFF2-40B4-BE49-F238E27FC236}">
                <a16:creationId xmlns:a16="http://schemas.microsoft.com/office/drawing/2014/main" id="{E6C6AD9E-581E-6092-5F0C-D8845DCE42E9}"/>
              </a:ext>
            </a:extLst>
          </p:cNvPr>
          <p:cNvSpPr txBox="1"/>
          <p:nvPr/>
        </p:nvSpPr>
        <p:spPr>
          <a:xfrm>
            <a:off x="5618747" y="508715"/>
            <a:ext cx="1239253" cy="707886"/>
          </a:xfrm>
          <a:prstGeom prst="rect">
            <a:avLst/>
          </a:prstGeom>
          <a:noFill/>
        </p:spPr>
        <p:txBody>
          <a:bodyPr wrap="square" rtlCol="0">
            <a:spAutoFit/>
          </a:bodyPr>
          <a:lstStyle/>
          <a:p>
            <a:pPr algn="r">
              <a:lnSpc>
                <a:spcPts val="1600"/>
              </a:lnSpc>
            </a:pPr>
            <a:r>
              <a:rPr kumimoji="1" lang="en-US" altLang="ja-JP" dirty="0"/>
              <a:t>2024</a:t>
            </a:r>
          </a:p>
          <a:p>
            <a:pPr algn="r">
              <a:lnSpc>
                <a:spcPts val="1600"/>
              </a:lnSpc>
            </a:pPr>
            <a:r>
              <a:rPr kumimoji="1" lang="en-US" altLang="ja-JP" sz="1200" b="1" dirty="0">
                <a:latin typeface="メイリオ" panose="020B0604030504040204" pitchFamily="50" charset="-128"/>
                <a:ea typeface="メイリオ" panose="020B0604030504040204" pitchFamily="50" charset="-128"/>
              </a:rPr>
              <a:t>NO.78</a:t>
            </a:r>
          </a:p>
          <a:p>
            <a:pPr algn="r">
              <a:lnSpc>
                <a:spcPts val="1600"/>
              </a:lnSpc>
            </a:pPr>
            <a:r>
              <a:rPr kumimoji="1" lang="en-US" altLang="ja-JP" sz="1200" b="1" dirty="0">
                <a:latin typeface="メイリオ" panose="020B0604030504040204" pitchFamily="50" charset="-128"/>
                <a:ea typeface="メイリオ" panose="020B0604030504040204" pitchFamily="50" charset="-128"/>
              </a:rPr>
              <a:t>2024</a:t>
            </a:r>
            <a:r>
              <a:rPr kumimoji="1" lang="ja-JP" altLang="en-US" sz="1200" b="1" dirty="0">
                <a:latin typeface="メイリオ" panose="020B0604030504040204" pitchFamily="50" charset="-128"/>
                <a:ea typeface="メイリオ" panose="020B0604030504040204" pitchFamily="50" charset="-128"/>
              </a:rPr>
              <a:t>年</a:t>
            </a:r>
            <a:r>
              <a:rPr kumimoji="1" lang="en-US" altLang="ja-JP" sz="1200" b="1" dirty="0">
                <a:latin typeface="メイリオ" panose="020B0604030504040204" pitchFamily="50" charset="-128"/>
                <a:ea typeface="メイリオ" panose="020B0604030504040204" pitchFamily="50" charset="-128"/>
              </a:rPr>
              <a:t>8</a:t>
            </a:r>
            <a:r>
              <a:rPr kumimoji="1" lang="ja-JP" altLang="en-US" sz="1200" b="1" dirty="0">
                <a:latin typeface="メイリオ" panose="020B0604030504040204" pitchFamily="50" charset="-128"/>
                <a:ea typeface="メイリオ" panose="020B0604030504040204" pitchFamily="50" charset="-128"/>
              </a:rPr>
              <a:t>月号</a:t>
            </a:r>
          </a:p>
        </p:txBody>
      </p:sp>
      <p:sp>
        <p:nvSpPr>
          <p:cNvPr id="8" name="テキスト ボックス 7">
            <a:extLst>
              <a:ext uri="{FF2B5EF4-FFF2-40B4-BE49-F238E27FC236}">
                <a16:creationId xmlns:a16="http://schemas.microsoft.com/office/drawing/2014/main" id="{0C2FC88E-4288-7F93-3B20-E1E11191BFF4}"/>
              </a:ext>
            </a:extLst>
          </p:cNvPr>
          <p:cNvSpPr txBox="1"/>
          <p:nvPr/>
        </p:nvSpPr>
        <p:spPr>
          <a:xfrm>
            <a:off x="207669" y="2445649"/>
            <a:ext cx="6399330" cy="5016758"/>
          </a:xfrm>
          <a:prstGeom prst="rect">
            <a:avLst/>
          </a:prstGeom>
          <a:noFill/>
        </p:spPr>
        <p:txBody>
          <a:bodyPr wrap="square" rtlCol="0">
            <a:spAutoFit/>
          </a:bodyPr>
          <a:lstStyle/>
          <a:p>
            <a:endParaRPr lang="ja-JP" altLang="en-US" sz="1600" b="1" dirty="0">
              <a:solidFill>
                <a:srgbClr val="C00000"/>
              </a:solidFill>
              <a:effectLst/>
              <a:latin typeface="メイリオ" panose="020B0604030504040204" pitchFamily="50" charset="-128"/>
              <a:ea typeface="メイリオ" panose="020B0604030504040204" pitchFamily="50" charset="-128"/>
              <a:cs typeface="Arial" panose="020B0604020202020204" pitchFamily="34" charset="0"/>
            </a:endParaRPr>
          </a:p>
          <a:p>
            <a:r>
              <a:rPr lang="ja-JP" altLang="ja-JP" b="1" dirty="0">
                <a:effectLst/>
                <a:latin typeface="メイリオ" panose="020B0604030504040204" pitchFamily="50" charset="-128"/>
                <a:ea typeface="メイリオ" panose="020B0604030504040204" pitchFamily="50" charset="-128"/>
                <a:cs typeface="Arial" panose="020B0604020202020204" pitchFamily="34" charset="0"/>
              </a:rPr>
              <a:t>●｢大人のパソコン超初心者教室｣</a:t>
            </a:r>
            <a:r>
              <a:rPr lang="ja-JP" altLang="en-US" b="1" dirty="0">
                <a:effectLst/>
                <a:latin typeface="メイリオ" panose="020B0604030504040204" pitchFamily="50" charset="-128"/>
                <a:ea typeface="メイリオ" panose="020B0604030504040204" pitchFamily="50" charset="-128"/>
                <a:cs typeface="Arial" panose="020B0604020202020204" pitchFamily="34" charset="0"/>
              </a:rPr>
              <a:t>　　</a:t>
            </a:r>
            <a:r>
              <a:rPr lang="ja-JP" altLang="en-US" b="1" dirty="0">
                <a:solidFill>
                  <a:srgbClr val="C00000"/>
                </a:solidFill>
                <a:effectLst/>
                <a:latin typeface="メイリオ" panose="020B0604030504040204" pitchFamily="50" charset="-128"/>
                <a:ea typeface="メイリオ" panose="020B0604030504040204" pitchFamily="50" charset="-128"/>
                <a:cs typeface="Arial" panose="020B0604020202020204" pitchFamily="34" charset="0"/>
              </a:rPr>
              <a:t>受付中</a:t>
            </a:r>
            <a:endParaRPr lang="ja-JP" altLang="ja-JP" b="1" dirty="0">
              <a:solidFill>
                <a:srgbClr val="C00000"/>
              </a:solidFill>
              <a:effectLst/>
              <a:latin typeface="メイリオ" panose="020B0604030504040204" pitchFamily="50" charset="-128"/>
              <a:ea typeface="メイリオ" panose="020B0604030504040204" pitchFamily="50" charset="-128"/>
              <a:cs typeface="Arial" panose="020B0604020202020204" pitchFamily="34" charset="0"/>
            </a:endParaRPr>
          </a:p>
          <a:p>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日時：９月６日・</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13</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日・</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20</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日・</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27</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日　各金曜日　全４回</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  </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１０時０</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0</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分～１２時０</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0</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分</a:t>
            </a:r>
          </a:p>
          <a:p>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内容：パソコンの基本操作を学ぶ</a:t>
            </a:r>
            <a:r>
              <a:rPr lang="ja-JP" altLang="en-US" sz="1200" dirty="0">
                <a:effectLst/>
                <a:latin typeface="メイリオ" panose="020B0604030504040204" pitchFamily="50" charset="-128"/>
                <a:ea typeface="メイリオ" panose="020B0604030504040204" pitchFamily="50" charset="-128"/>
                <a:cs typeface="Arial" panose="020B0604020202020204" pitchFamily="34" charset="0"/>
              </a:rPr>
              <a:t>（パソコンは公民館が用意）</a:t>
            </a:r>
            <a:endParaRPr lang="ja-JP" altLang="ja-JP" sz="1200" dirty="0">
              <a:effectLst/>
              <a:latin typeface="メイリオ" panose="020B0604030504040204" pitchFamily="50" charset="-128"/>
              <a:ea typeface="メイリオ" panose="020B0604030504040204" pitchFamily="50" charset="-128"/>
              <a:cs typeface="Arial" panose="020B0604020202020204" pitchFamily="34" charset="0"/>
            </a:endParaRPr>
          </a:p>
          <a:p>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応募：〇対象</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町内在住在勤　〇講師</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公民館職員</a:t>
            </a:r>
          </a:p>
          <a:p>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　</a:t>
            </a:r>
            <a:r>
              <a:rPr lang="ja-JP" altLang="en-US" sz="1200" dirty="0">
                <a:effectLst/>
                <a:latin typeface="メイリオ" panose="020B0604030504040204" pitchFamily="50" charset="-128"/>
                <a:ea typeface="メイリオ" panose="020B0604030504040204" pitchFamily="50" charset="-128"/>
                <a:cs typeface="Arial" panose="020B0604020202020204" pitchFamily="34" charset="0"/>
              </a:rPr>
              <a:t>　　</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〇</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定員　５名（先着）</a:t>
            </a:r>
            <a:r>
              <a:rPr lang="en-US" altLang="ja-JP" sz="1600" dirty="0">
                <a:effectLst/>
                <a:latin typeface="メイリオ" panose="020B0604030504040204" pitchFamily="50" charset="-128"/>
                <a:ea typeface="メイリオ" panose="020B0604030504040204" pitchFamily="50" charset="-128"/>
                <a:cs typeface="Arial" panose="020B0604020202020204" pitchFamily="34" charset="0"/>
              </a:rPr>
              <a:t> </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〇参加費</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無料</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   </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〇持ち物</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筆記用具、飲み物</a:t>
            </a:r>
          </a:p>
          <a:p>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　</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      </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〇申込み</a:t>
            </a:r>
            <a:r>
              <a:rPr lang="en-US" altLang="ja-JP" sz="1200" dirty="0">
                <a:effectLst/>
                <a:latin typeface="メイリオ" panose="020B0604030504040204" pitchFamily="50" charset="-128"/>
                <a:ea typeface="メイリオ" panose="020B0604030504040204" pitchFamily="50" charset="-128"/>
                <a:cs typeface="Arial" panose="020B0604020202020204" pitchFamily="34" charset="0"/>
              </a:rPr>
              <a:t>/</a:t>
            </a:r>
            <a:r>
              <a:rPr lang="ja-JP" altLang="ja-JP" sz="1200" dirty="0">
                <a:effectLst/>
                <a:latin typeface="メイリオ" panose="020B0604030504040204" pitchFamily="50" charset="-128"/>
                <a:ea typeface="メイリオ" panose="020B0604030504040204" pitchFamily="50" charset="-128"/>
                <a:cs typeface="Arial" panose="020B0604020202020204" pitchFamily="34" charset="0"/>
              </a:rPr>
              <a:t>　公民館窓口又は電話</a:t>
            </a:r>
            <a:endParaRPr lang="en-US" altLang="ja-JP" sz="1200" dirty="0">
              <a:effectLst/>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200" dirty="0">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●「バドミントン教室」　　　　　　</a:t>
            </a: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受付中</a:t>
            </a: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日時：９月２１日・２８日・</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月５日・１９日・２６日・１１月９日</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全て土曜日　全６回　９時００分～１２時００分</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但し、９</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10/26</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13</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16</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内容：初めての方を中心にバドミントンの基礎を学ぶ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応募：〇対象</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町内在住在勤中学生以上　</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〇講師</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寒川バドミントン協会　斉藤会長</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〇定員　１０名（先着）          〇参加費</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無料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〇持ち物</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室内履き、ラケット、タオル、飲み物</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（ラケットは先着５名貸出可）</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〇申し込み</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インターネット又は同館窓口か電話</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電話及び窓口の場合は仮予約として翌日までに正式回答します。</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lang="ja-JP" altLang="ja-JP" sz="1200" dirty="0">
              <a:effectLst/>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400" dirty="0">
              <a:effectLst/>
              <a:latin typeface="Meiryo UI" panose="020B0604030504040204" pitchFamily="50" charset="-128"/>
              <a:ea typeface="Meiryo UI" panose="020B0604030504040204" pitchFamily="50" charset="-128"/>
              <a:cs typeface="Arial" panose="020B0604020202020204" pitchFamily="34" charset="0"/>
            </a:endParaRPr>
          </a:p>
        </p:txBody>
      </p:sp>
      <p:pic>
        <p:nvPicPr>
          <p:cNvPr id="3" name="Picture 6">
            <a:extLst>
              <a:ext uri="{FF2B5EF4-FFF2-40B4-BE49-F238E27FC236}">
                <a16:creationId xmlns:a16="http://schemas.microsoft.com/office/drawing/2014/main" id="{F50CEE6D-B3C8-1617-8263-E76C7D0AA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076322" y="2273583"/>
            <a:ext cx="386832" cy="38683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B9CCD62D-8283-71E7-2469-B3EAC8E49FCC}"/>
              </a:ext>
            </a:extLst>
          </p:cNvPr>
          <p:cNvSpPr txBox="1"/>
          <p:nvPr/>
        </p:nvSpPr>
        <p:spPr>
          <a:xfrm>
            <a:off x="898034" y="2232713"/>
            <a:ext cx="5340339" cy="400110"/>
          </a:xfrm>
          <a:prstGeom prst="rect">
            <a:avLst/>
          </a:prstGeom>
          <a:noFill/>
        </p:spPr>
        <p:txBody>
          <a:bodyPr wrap="square" rtlCol="0">
            <a:spAutoFit/>
          </a:bodyPr>
          <a:lstStyle/>
          <a:p>
            <a:r>
              <a:rPr kumimoji="1" lang="ja-JP" altLang="en-US" sz="2000" b="1" dirty="0">
                <a:solidFill>
                  <a:srgbClr val="C00000"/>
                </a:solidFill>
                <a:latin typeface="メイリオ" panose="020B0604030504040204" pitchFamily="50" charset="-128"/>
                <a:ea typeface="メイリオ" panose="020B0604030504040204" pitchFamily="50" charset="-128"/>
              </a:rPr>
              <a:t>教室のご案内</a:t>
            </a:r>
            <a:r>
              <a:rPr kumimoji="1" lang="ja-JP" altLang="en-US" sz="1600" b="1" dirty="0">
                <a:solidFill>
                  <a:srgbClr val="C00000"/>
                </a:solidFill>
                <a:latin typeface="メイリオ" panose="020B0604030504040204" pitchFamily="50" charset="-128"/>
                <a:ea typeface="メイリオ" panose="020B0604030504040204" pitchFamily="50" charset="-128"/>
              </a:rPr>
              <a:t>　　</a:t>
            </a:r>
            <a:r>
              <a:rPr kumimoji="1" lang="ja-JP" altLang="en-US" sz="1600" b="1" dirty="0">
                <a:latin typeface="メイリオ" panose="020B0604030504040204" pitchFamily="50" charset="-128"/>
                <a:ea typeface="メイリオ" panose="020B0604030504040204" pitchFamily="50" charset="-128"/>
              </a:rPr>
              <a:t>新しい教室にも注目ください！！</a:t>
            </a:r>
          </a:p>
        </p:txBody>
      </p:sp>
      <p:pic>
        <p:nvPicPr>
          <p:cNvPr id="5" name="Picture 6">
            <a:extLst>
              <a:ext uri="{FF2B5EF4-FFF2-40B4-BE49-F238E27FC236}">
                <a16:creationId xmlns:a16="http://schemas.microsoft.com/office/drawing/2014/main" id="{25774294-5C6A-D227-F001-2C958E8F0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11480">
            <a:off x="465535" y="2167852"/>
            <a:ext cx="356937" cy="356937"/>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36056BFE-15B0-C8A2-0159-7BF9A80F6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712" y="5933462"/>
            <a:ext cx="596380" cy="596380"/>
          </a:xfrm>
          <a:prstGeom prst="rect">
            <a:avLst/>
          </a:prstGeom>
        </p:spPr>
      </p:pic>
      <p:sp>
        <p:nvSpPr>
          <p:cNvPr id="16" name="テキスト ボックス 15">
            <a:extLst>
              <a:ext uri="{FF2B5EF4-FFF2-40B4-BE49-F238E27FC236}">
                <a16:creationId xmlns:a16="http://schemas.microsoft.com/office/drawing/2014/main" id="{00568B05-8322-665A-74BB-02C04433812D}"/>
              </a:ext>
            </a:extLst>
          </p:cNvPr>
          <p:cNvSpPr txBox="1"/>
          <p:nvPr/>
        </p:nvSpPr>
        <p:spPr>
          <a:xfrm>
            <a:off x="748638" y="7448755"/>
            <a:ext cx="5932381" cy="871842"/>
          </a:xfrm>
          <a:prstGeom prst="rect">
            <a:avLst/>
          </a:prstGeom>
          <a:noFill/>
          <a:ln>
            <a:noFill/>
          </a:ln>
        </p:spPr>
        <p:txBody>
          <a:bodyPr wrap="square" rtlCol="0">
            <a:spAutoFit/>
          </a:bodyPr>
          <a:lstStyle/>
          <a:p>
            <a:pPr defTabSz="914400">
              <a:lnSpc>
                <a:spcPts val="3300"/>
              </a:lnSpc>
            </a:pPr>
            <a:r>
              <a:rPr kumimoji="1" lang="ja-JP" altLang="en-US" sz="2800" b="1" dirty="0">
                <a:ln w="19050">
                  <a:solidFill>
                    <a:srgbClr val="002060"/>
                  </a:solidFill>
                </a:ln>
                <a:solidFill>
                  <a:srgbClr val="FF0000"/>
                </a:solidFill>
                <a:latin typeface="HGP創英角ﾎﾟｯﾌﾟ体" panose="040B0A00000000000000" pitchFamily="50" charset="-128"/>
                <a:ea typeface="HGP創英角ﾎﾟｯﾌﾟ体" panose="040B0A00000000000000" pitchFamily="50" charset="-128"/>
              </a:rPr>
              <a:t>ふくしま語り部による</a:t>
            </a:r>
            <a:r>
              <a:rPr kumimoji="1" lang="en-US" altLang="ja-JP" sz="2800" b="1" dirty="0">
                <a:ln w="19050">
                  <a:solidFill>
                    <a:srgbClr val="002060"/>
                  </a:solidFill>
                </a:ln>
                <a:solidFill>
                  <a:srgbClr val="FF0000"/>
                </a:solidFill>
                <a:latin typeface="HGP創英角ﾎﾟｯﾌﾟ体" panose="040B0A00000000000000" pitchFamily="50" charset="-128"/>
                <a:ea typeface="HGP創英角ﾎﾟｯﾌﾟ体" panose="040B0A00000000000000" pitchFamily="50" charset="-128"/>
              </a:rPr>
              <a:t> </a:t>
            </a:r>
            <a:r>
              <a:rPr kumimoji="1" lang="ja-JP" altLang="en-US" sz="2800" b="1" dirty="0">
                <a:ln w="19050">
                  <a:solidFill>
                    <a:srgbClr val="002060"/>
                  </a:solidFill>
                </a:ln>
                <a:solidFill>
                  <a:srgbClr val="FF0000"/>
                </a:solidFill>
                <a:latin typeface="HGP創英角ﾎﾟｯﾌﾟ体" panose="040B0A00000000000000" pitchFamily="50" charset="-128"/>
                <a:ea typeface="HGP創英角ﾎﾟｯﾌﾟ体" panose="040B0A00000000000000" pitchFamily="50" charset="-128"/>
              </a:rPr>
              <a:t>東日本大震災</a:t>
            </a:r>
            <a:endParaRPr kumimoji="1" lang="en-US" altLang="ja-JP" sz="2800" b="1" dirty="0">
              <a:ln w="19050">
                <a:solidFill>
                  <a:srgbClr val="002060"/>
                </a:solidFill>
              </a:ln>
              <a:solidFill>
                <a:srgbClr val="FF0000"/>
              </a:solidFill>
              <a:latin typeface="HGP創英角ﾎﾟｯﾌﾟ体" panose="040B0A00000000000000" pitchFamily="50" charset="-128"/>
              <a:ea typeface="HGP創英角ﾎﾟｯﾌﾟ体" panose="040B0A00000000000000" pitchFamily="50" charset="-128"/>
            </a:endParaRPr>
          </a:p>
          <a:p>
            <a:pPr defTabSz="914400">
              <a:lnSpc>
                <a:spcPts val="3300"/>
              </a:lnSpc>
            </a:pPr>
            <a:r>
              <a:rPr kumimoji="1" lang="ja-JP" altLang="en-US" b="1" dirty="0">
                <a:solidFill>
                  <a:prstClr val="black"/>
                </a:solidFill>
                <a:latin typeface="HGP明朝E" panose="02020900000000000000" pitchFamily="18" charset="-128"/>
                <a:ea typeface="HGP明朝E" panose="02020900000000000000" pitchFamily="18" charset="-128"/>
              </a:rPr>
              <a:t>の経験や教訓を伺い、今後　予想される東海地震に備える</a:t>
            </a:r>
          </a:p>
        </p:txBody>
      </p:sp>
      <p:pic>
        <p:nvPicPr>
          <p:cNvPr id="17" name="図 16">
            <a:extLst>
              <a:ext uri="{FF2B5EF4-FFF2-40B4-BE49-F238E27FC236}">
                <a16:creationId xmlns:a16="http://schemas.microsoft.com/office/drawing/2014/main" id="{9726AA6E-3BD0-D825-F9B6-78EEFFF087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2244" y="8918927"/>
            <a:ext cx="560415" cy="560415"/>
          </a:xfrm>
          <a:prstGeom prst="rect">
            <a:avLst/>
          </a:prstGeom>
        </p:spPr>
      </p:pic>
      <p:pic>
        <p:nvPicPr>
          <p:cNvPr id="1030" name="Picture 6" descr="バドミントン選手のイラスト（女性）">
            <a:extLst>
              <a:ext uri="{FF2B5EF4-FFF2-40B4-BE49-F238E27FC236}">
                <a16:creationId xmlns:a16="http://schemas.microsoft.com/office/drawing/2014/main" id="{DBB018B9-A4C5-386C-9884-475A0CBE9E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3791" y="4897838"/>
            <a:ext cx="1238453" cy="12384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パソコンのキャラクター（笑顔・ノートパソコン）">
            <a:extLst>
              <a:ext uri="{FF2B5EF4-FFF2-40B4-BE49-F238E27FC236}">
                <a16:creationId xmlns:a16="http://schemas.microsoft.com/office/drawing/2014/main" id="{36EA06BB-76E2-C503-5D7C-9C549550AD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5805" y="3376158"/>
            <a:ext cx="766910" cy="74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79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64DE2CF-D14F-B311-A8EA-F8502D05F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88448"/>
            <a:ext cx="6858000" cy="317552"/>
          </a:xfrm>
          <a:prstGeom prst="rect">
            <a:avLst/>
          </a:prstGeom>
        </p:spPr>
      </p:pic>
      <p:grpSp>
        <p:nvGrpSpPr>
          <p:cNvPr id="6" name="グループ化 5">
            <a:extLst>
              <a:ext uri="{FF2B5EF4-FFF2-40B4-BE49-F238E27FC236}">
                <a16:creationId xmlns:a16="http://schemas.microsoft.com/office/drawing/2014/main" id="{B926B2F1-A8A0-FF26-099E-2620EF65BE42}"/>
              </a:ext>
            </a:extLst>
          </p:cNvPr>
          <p:cNvGrpSpPr/>
          <p:nvPr/>
        </p:nvGrpSpPr>
        <p:grpSpPr>
          <a:xfrm>
            <a:off x="-18628" y="84278"/>
            <a:ext cx="6743700" cy="699962"/>
            <a:chOff x="38100" y="0"/>
            <a:chExt cx="6743700" cy="699962"/>
          </a:xfrm>
        </p:grpSpPr>
        <p:sp>
          <p:nvSpPr>
            <p:cNvPr id="2" name="正方形/長方形 1">
              <a:extLst>
                <a:ext uri="{FF2B5EF4-FFF2-40B4-BE49-F238E27FC236}">
                  <a16:creationId xmlns:a16="http://schemas.microsoft.com/office/drawing/2014/main" id="{E554FD57-358E-F4A6-399E-086FEDF7EBD0}"/>
                </a:ext>
              </a:extLst>
            </p:cNvPr>
            <p:cNvSpPr/>
            <p:nvPr/>
          </p:nvSpPr>
          <p:spPr>
            <a:xfrm>
              <a:off x="1009650" y="224002"/>
              <a:ext cx="5772150" cy="4759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F635A50-A80A-8ED8-2ABE-82C5D8017599}"/>
                </a:ext>
              </a:extLst>
            </p:cNvPr>
            <p:cNvSpPr txBox="1"/>
            <p:nvPr/>
          </p:nvSpPr>
          <p:spPr>
            <a:xfrm>
              <a:off x="38100" y="0"/>
              <a:ext cx="2095500" cy="369332"/>
            </a:xfrm>
            <a:prstGeom prst="rect">
              <a:avLst/>
            </a:prstGeom>
            <a:noFill/>
          </p:spPr>
          <p:txBody>
            <a:bodyPr wrap="square" rtlCol="0">
              <a:spAutoFit/>
              <a:scene3d>
                <a:camera prst="perspectiveRight"/>
                <a:lightRig rig="threePt" dir="t"/>
              </a:scene3d>
              <a:sp3d extrusionH="57150">
                <a:bevelT w="38100" h="38100"/>
              </a:sp3d>
            </a:bodyPr>
            <a:lstStyle/>
            <a:p>
              <a:r>
                <a:rPr kumimoji="1" lang="ja-JP" altLang="en-US" b="1" dirty="0">
                  <a:solidFill>
                    <a:srgbClr val="FF0000"/>
                  </a:solidFill>
                  <a:latin typeface="HGP創英角ﾎﾟｯﾌﾟ体" panose="040B0A00000000000000" pitchFamily="50" charset="-128"/>
                  <a:ea typeface="HGP創英角ﾎﾟｯﾌﾟ体" panose="040B0A00000000000000" pitchFamily="50" charset="-128"/>
                </a:rPr>
                <a:t>北部公民館だより</a:t>
              </a:r>
            </a:p>
          </p:txBody>
        </p:sp>
        <p:sp>
          <p:nvSpPr>
            <p:cNvPr id="5" name="テキスト ボックス 4">
              <a:extLst>
                <a:ext uri="{FF2B5EF4-FFF2-40B4-BE49-F238E27FC236}">
                  <a16:creationId xmlns:a16="http://schemas.microsoft.com/office/drawing/2014/main" id="{A6DEA4D3-6845-E753-A141-BA56880FF56F}"/>
                </a:ext>
              </a:extLst>
            </p:cNvPr>
            <p:cNvSpPr txBox="1"/>
            <p:nvPr/>
          </p:nvSpPr>
          <p:spPr>
            <a:xfrm>
              <a:off x="1085850" y="287932"/>
              <a:ext cx="5619750" cy="369332"/>
            </a:xfrm>
            <a:prstGeom prst="rect">
              <a:avLst/>
            </a:prstGeom>
            <a:noFill/>
          </p:spPr>
          <p:txBody>
            <a:bodyPr wrap="square" rtlCol="0">
              <a:spAutoFit/>
            </a:bodyPr>
            <a:lstStyle/>
            <a:p>
              <a:r>
                <a:rPr kumimoji="1" lang="ja-JP" altLang="en-US" dirty="0">
                  <a:ln w="19050">
                    <a:solidFill>
                      <a:srgbClr val="FFC000"/>
                    </a:solidFill>
                  </a:ln>
                  <a:solidFill>
                    <a:schemeClr val="bg1"/>
                  </a:solidFill>
                  <a:latin typeface="HGP創英角ﾎﾟｯﾌﾟ体" panose="040B0A00000000000000" pitchFamily="50" charset="-128"/>
                  <a:ea typeface="HGP創英角ﾎﾟｯﾌﾟ体" panose="040B0A00000000000000" pitchFamily="50" charset="-128"/>
                </a:rPr>
                <a:t>　</a:t>
              </a:r>
              <a:r>
                <a:rPr kumimoji="1" lang="en-US" altLang="ja-JP" dirty="0">
                  <a:ln w="19050">
                    <a:solidFill>
                      <a:srgbClr val="FFC000"/>
                    </a:solidFill>
                  </a:ln>
                  <a:solidFill>
                    <a:schemeClr val="bg1"/>
                  </a:solidFill>
                  <a:latin typeface="HGP創英角ﾎﾟｯﾌﾟ体" panose="040B0A00000000000000" pitchFamily="50" charset="-128"/>
                  <a:ea typeface="HGP創英角ﾎﾟｯﾌﾟ体" panose="040B0A00000000000000" pitchFamily="50" charset="-128"/>
                </a:rPr>
                <a:t>2024.08.10</a:t>
              </a:r>
              <a:r>
                <a:rPr kumimoji="1" lang="ja-JP" altLang="en-US" dirty="0">
                  <a:ln w="19050">
                    <a:solidFill>
                      <a:srgbClr val="FFC000"/>
                    </a:solidFill>
                  </a:ln>
                  <a:solidFill>
                    <a:schemeClr val="bg1"/>
                  </a:solidFill>
                  <a:latin typeface="HGP創英角ﾎﾟｯﾌﾟ体" panose="040B0A00000000000000" pitchFamily="50" charset="-128"/>
                  <a:ea typeface="HGP創英角ﾎﾟｯﾌﾟ体" panose="040B0A00000000000000" pitchFamily="50" charset="-128"/>
                </a:rPr>
                <a:t>北部公民館だより・ほっこりパーク　</a:t>
              </a:r>
              <a:r>
                <a:rPr kumimoji="1" lang="en-US" altLang="ja-JP" dirty="0">
                  <a:ln w="19050">
                    <a:solidFill>
                      <a:srgbClr val="FFC000"/>
                    </a:solidFill>
                  </a:ln>
                  <a:solidFill>
                    <a:schemeClr val="accent6">
                      <a:lumMod val="75000"/>
                    </a:schemeClr>
                  </a:solidFill>
                  <a:latin typeface="HGP創英角ﾎﾟｯﾌﾟ体" panose="040B0A00000000000000" pitchFamily="50" charset="-128"/>
                  <a:ea typeface="HGP創英角ﾎﾟｯﾌﾟ体" panose="040B0A00000000000000" pitchFamily="50" charset="-128"/>
                </a:rPr>
                <a:t>8</a:t>
              </a:r>
              <a:r>
                <a:rPr kumimoji="1" lang="ja-JP" altLang="en-US" dirty="0">
                  <a:solidFill>
                    <a:schemeClr val="accent6">
                      <a:lumMod val="75000"/>
                    </a:schemeClr>
                  </a:solidFill>
                  <a:latin typeface="HGP創英角ﾎﾟｯﾌﾟ体" panose="040B0A00000000000000" pitchFamily="50" charset="-128"/>
                  <a:ea typeface="HGP創英角ﾎﾟｯﾌﾟ体" panose="040B0A00000000000000" pitchFamily="50" charset="-128"/>
                </a:rPr>
                <a:t>月号</a:t>
              </a:r>
              <a:endParaRPr kumimoji="1" lang="en-US" altLang="ja-JP"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grpSp>
      <p:sp>
        <p:nvSpPr>
          <p:cNvPr id="9" name="テキスト ボックス 8">
            <a:extLst>
              <a:ext uri="{FF2B5EF4-FFF2-40B4-BE49-F238E27FC236}">
                <a16:creationId xmlns:a16="http://schemas.microsoft.com/office/drawing/2014/main" id="{1CE41C01-712C-04F5-AF79-6E77B935BE6A}"/>
              </a:ext>
            </a:extLst>
          </p:cNvPr>
          <p:cNvSpPr txBox="1"/>
          <p:nvPr/>
        </p:nvSpPr>
        <p:spPr>
          <a:xfrm>
            <a:off x="584626" y="1098296"/>
            <a:ext cx="5623031" cy="400110"/>
          </a:xfrm>
          <a:prstGeom prst="rect">
            <a:avLst/>
          </a:prstGeom>
          <a:noFill/>
        </p:spPr>
        <p:txBody>
          <a:bodyPr wrap="square" rtlCol="0">
            <a:spAutoFit/>
          </a:bodyPr>
          <a:lstStyle/>
          <a:p>
            <a:pPr algn="ctr"/>
            <a:r>
              <a:rPr kumimoji="1" lang="ja-JP" altLang="en-US" sz="2000" b="1" dirty="0">
                <a:solidFill>
                  <a:srgbClr val="C00000"/>
                </a:solidFill>
                <a:latin typeface="メイリオ" panose="020B0604030504040204" pitchFamily="50" charset="-128"/>
                <a:ea typeface="メイリオ" panose="020B0604030504040204" pitchFamily="50" charset="-128"/>
              </a:rPr>
              <a:t>教室の報告 </a:t>
            </a:r>
            <a:r>
              <a:rPr kumimoji="1" lang="en-US" altLang="ja-JP" sz="1600" b="1" dirty="0">
                <a:latin typeface="メイリオ" panose="020B0604030504040204" pitchFamily="50" charset="-128"/>
                <a:ea typeface="メイリオ" panose="020B0604030504040204" pitchFamily="50" charset="-128"/>
              </a:rPr>
              <a:t>-  </a:t>
            </a:r>
            <a:r>
              <a:rPr kumimoji="1" lang="ja-JP" altLang="en-US" sz="1600" b="1" dirty="0">
                <a:latin typeface="メイリオ" panose="020B0604030504040204" pitchFamily="50" charset="-128"/>
                <a:ea typeface="メイリオ" panose="020B0604030504040204" pitchFamily="50" charset="-128"/>
              </a:rPr>
              <a:t>いつも参加ありがとうございます！ </a:t>
            </a:r>
            <a:r>
              <a:rPr kumimoji="1" lang="en-US" altLang="ja-JP" sz="1600" b="1" dirty="0">
                <a:latin typeface="メイリオ" panose="020B0604030504040204" pitchFamily="50" charset="-128"/>
                <a:ea typeface="メイリオ" panose="020B0604030504040204" pitchFamily="50" charset="-128"/>
              </a:rPr>
              <a:t>-</a:t>
            </a:r>
          </a:p>
        </p:txBody>
      </p:sp>
      <p:sp>
        <p:nvSpPr>
          <p:cNvPr id="14" name="テキスト ボックス 13">
            <a:extLst>
              <a:ext uri="{FF2B5EF4-FFF2-40B4-BE49-F238E27FC236}">
                <a16:creationId xmlns:a16="http://schemas.microsoft.com/office/drawing/2014/main" id="{805BE2DE-C825-9201-7BC4-38625627D0A8}"/>
              </a:ext>
            </a:extLst>
          </p:cNvPr>
          <p:cNvSpPr txBox="1"/>
          <p:nvPr/>
        </p:nvSpPr>
        <p:spPr>
          <a:xfrm>
            <a:off x="304066" y="1631256"/>
            <a:ext cx="4726236" cy="8586966"/>
          </a:xfrm>
          <a:prstGeom prst="rect">
            <a:avLst/>
          </a:prstGeom>
          <a:noFill/>
        </p:spPr>
        <p:txBody>
          <a:bodyPr wrap="square" rtlCol="0">
            <a:spAutoFit/>
          </a:bodyPr>
          <a:lstStyle/>
          <a:p>
            <a:r>
              <a:rPr lang="ja-JP" altLang="en-US" sz="1800" b="1" dirty="0">
                <a:effectLst/>
                <a:latin typeface="メイリオ" panose="020B0604030504040204" pitchFamily="50" charset="-128"/>
                <a:ea typeface="メイリオ" panose="020B0604030504040204" pitchFamily="50" charset="-128"/>
                <a:cs typeface="Arial" panose="020B0604020202020204" pitchFamily="34" charset="0"/>
              </a:rPr>
              <a:t>◆「はじめての短歌」</a:t>
            </a:r>
            <a:endParaRPr lang="en-US" altLang="ja-JP" sz="1800" b="1" dirty="0">
              <a:effectLst/>
              <a:latin typeface="メイリオ" panose="020B0604030504040204" pitchFamily="50" charset="-128"/>
              <a:ea typeface="メイリオ" panose="020B0604030504040204" pitchFamily="50" charset="-128"/>
              <a:cs typeface="Arial" panose="020B0604020202020204" pitchFamily="34" charset="0"/>
            </a:endParaRPr>
          </a:p>
          <a:p>
            <a:r>
              <a:rPr lang="en-US" altLang="ja-JP" sz="1800" b="1" dirty="0">
                <a:effectLst/>
                <a:latin typeface="メイリオ" panose="020B0604030504040204" pitchFamily="50" charset="-128"/>
                <a:ea typeface="メイリオ" panose="020B0604030504040204" pitchFamily="50" charset="-128"/>
                <a:cs typeface="Arial" panose="020B0604020202020204" pitchFamily="34" charset="0"/>
              </a:rPr>
              <a:t>5</a:t>
            </a:r>
            <a:r>
              <a:rPr lang="ja-JP" altLang="en-US" sz="1800" b="1" dirty="0">
                <a:effectLst/>
                <a:latin typeface="メイリオ" panose="020B0604030504040204" pitchFamily="50" charset="-128"/>
                <a:ea typeface="メイリオ" panose="020B0604030504040204" pitchFamily="50" charset="-128"/>
                <a:cs typeface="Arial" panose="020B0604020202020204" pitchFamily="34" charset="0"/>
              </a:rPr>
              <a:t>月</a:t>
            </a:r>
            <a:r>
              <a:rPr lang="en-US" altLang="ja-JP" sz="1800" b="1" dirty="0">
                <a:effectLst/>
                <a:latin typeface="メイリオ" panose="020B0604030504040204" pitchFamily="50" charset="-128"/>
                <a:ea typeface="メイリオ" panose="020B0604030504040204" pitchFamily="50" charset="-128"/>
                <a:cs typeface="Arial" panose="020B0604020202020204" pitchFamily="34" charset="0"/>
              </a:rPr>
              <a:t>25</a:t>
            </a:r>
            <a:r>
              <a:rPr lang="ja-JP" altLang="en-US" sz="1800" b="1" dirty="0">
                <a:effectLst/>
                <a:latin typeface="メイリオ" panose="020B0604030504040204" pitchFamily="50" charset="-128"/>
                <a:ea typeface="メイリオ" panose="020B0604030504040204" pitchFamily="50" charset="-128"/>
                <a:cs typeface="Arial" panose="020B0604020202020204" pitchFamily="34" charset="0"/>
              </a:rPr>
              <a:t>日・</a:t>
            </a:r>
            <a:r>
              <a:rPr lang="en-US" altLang="ja-JP" sz="1800" b="1" dirty="0">
                <a:effectLst/>
                <a:latin typeface="メイリオ" panose="020B0604030504040204" pitchFamily="50" charset="-128"/>
                <a:ea typeface="メイリオ" panose="020B0604030504040204" pitchFamily="50" charset="-128"/>
                <a:cs typeface="Arial" panose="020B0604020202020204" pitchFamily="34" charset="0"/>
              </a:rPr>
              <a:t>6</a:t>
            </a:r>
            <a:r>
              <a:rPr lang="ja-JP" altLang="en-US" sz="1800" b="1" dirty="0">
                <a:effectLst/>
                <a:latin typeface="メイリオ" panose="020B0604030504040204" pitchFamily="50" charset="-128"/>
                <a:ea typeface="メイリオ" panose="020B0604030504040204" pitchFamily="50" charset="-128"/>
                <a:cs typeface="Arial" panose="020B0604020202020204" pitchFamily="34" charset="0"/>
              </a:rPr>
              <a:t>月</a:t>
            </a:r>
            <a:r>
              <a:rPr lang="en-US" altLang="ja-JP" sz="1800" b="1" dirty="0">
                <a:effectLst/>
                <a:latin typeface="メイリオ" panose="020B0604030504040204" pitchFamily="50" charset="-128"/>
                <a:ea typeface="メイリオ" panose="020B0604030504040204" pitchFamily="50" charset="-128"/>
                <a:cs typeface="Arial" panose="020B0604020202020204" pitchFamily="34" charset="0"/>
              </a:rPr>
              <a:t>29</a:t>
            </a:r>
            <a:r>
              <a:rPr lang="ja-JP" altLang="en-US" sz="1800" b="1" dirty="0">
                <a:effectLst/>
                <a:latin typeface="メイリオ" panose="020B0604030504040204" pitchFamily="50" charset="-128"/>
                <a:ea typeface="メイリオ" panose="020B0604030504040204" pitchFamily="50" charset="-128"/>
                <a:cs typeface="Arial" panose="020B0604020202020204" pitchFamily="34" charset="0"/>
              </a:rPr>
              <a:t>日・７月</a:t>
            </a:r>
            <a:r>
              <a:rPr lang="en-US" altLang="ja-JP" sz="1800" b="1" dirty="0">
                <a:effectLst/>
                <a:latin typeface="メイリオ" panose="020B0604030504040204" pitchFamily="50" charset="-128"/>
                <a:ea typeface="メイリオ" panose="020B0604030504040204" pitchFamily="50" charset="-128"/>
                <a:cs typeface="Arial" panose="020B0604020202020204" pitchFamily="34" charset="0"/>
              </a:rPr>
              <a:t>27</a:t>
            </a:r>
            <a:r>
              <a:rPr lang="ja-JP" altLang="en-US" sz="1800" b="1" dirty="0">
                <a:effectLst/>
                <a:latin typeface="メイリオ" panose="020B0604030504040204" pitchFamily="50" charset="-128"/>
                <a:ea typeface="メイリオ" panose="020B0604030504040204" pitchFamily="50" charset="-128"/>
                <a:cs typeface="Arial" panose="020B0604020202020204" pitchFamily="34" charset="0"/>
              </a:rPr>
              <a:t>日（土）開催</a:t>
            </a:r>
            <a:endParaRPr lang="en-US" altLang="ja-JP" sz="1800" b="1" dirty="0">
              <a:effectLst/>
              <a:latin typeface="メイリオ" panose="020B0604030504040204" pitchFamily="50" charset="-128"/>
              <a:ea typeface="メイリオ" panose="020B0604030504040204" pitchFamily="50" charset="-128"/>
              <a:cs typeface="Arial" panose="020B0604020202020204" pitchFamily="34" charset="0"/>
            </a:endParaRPr>
          </a:p>
          <a:p>
            <a:r>
              <a:rPr lang="ja-JP" altLang="en-US" sz="1400" dirty="0">
                <a:latin typeface="メイリオ" panose="020B0604030504040204" pitchFamily="50" charset="-128"/>
                <a:ea typeface="メイリオ" panose="020B0604030504040204" pitchFamily="50" charset="-128"/>
                <a:cs typeface="Arial" panose="020B0604020202020204" pitchFamily="34" charset="0"/>
              </a:rPr>
              <a:t>３回の講座で初回は短歌とは何かの勉強会２・３回目はみなさんが作った作品を講師の先生が１首づつ指導をして頂きました。みなさん満足されたようで、好評の教室となりました。 今後続けたいとの意見があり、サークル化に向け９月に勉強会をみなさんが計画しました。公民館も手助けしていきます。　　　参加人数　延べ</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40</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名</a:t>
            </a:r>
            <a:endParaRPr lang="en-US" altLang="ja-JP" sz="1400" dirty="0">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400" dirty="0">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400"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b="1" dirty="0">
                <a:latin typeface="メイリオ" panose="020B0604030504040204" pitchFamily="50" charset="-128"/>
                <a:ea typeface="メイリオ" panose="020B0604030504040204" pitchFamily="50" charset="-128"/>
                <a:cs typeface="Arial" panose="020B0604020202020204" pitchFamily="34" charset="0"/>
              </a:rPr>
              <a:t>◆「初心者モザイクアート教室」</a:t>
            </a:r>
            <a:endParaRPr lang="en-US" altLang="ja-JP" b="1"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b="1" dirty="0">
                <a:latin typeface="メイリオ" panose="020B0604030504040204" pitchFamily="50" charset="-128"/>
                <a:ea typeface="メイリオ" panose="020B0604030504040204" pitchFamily="50" charset="-128"/>
                <a:cs typeface="Arial" panose="020B0604020202020204" pitchFamily="34" charset="0"/>
              </a:rPr>
              <a:t>　</a:t>
            </a:r>
            <a:r>
              <a:rPr lang="en-US" altLang="zh-TW" b="1" dirty="0">
                <a:latin typeface="メイリオ" panose="020B0604030504040204" pitchFamily="50" charset="-128"/>
                <a:ea typeface="メイリオ" panose="020B0604030504040204" pitchFamily="50" charset="-128"/>
                <a:cs typeface="Arial" panose="020B0604020202020204" pitchFamily="34" charset="0"/>
              </a:rPr>
              <a:t>6</a:t>
            </a:r>
            <a:r>
              <a:rPr lang="zh-TW" altLang="en-US" b="1" dirty="0">
                <a:latin typeface="メイリオ" panose="020B0604030504040204" pitchFamily="50" charset="-128"/>
                <a:ea typeface="メイリオ" panose="020B0604030504040204" pitchFamily="50" charset="-128"/>
                <a:cs typeface="Arial" panose="020B0604020202020204" pitchFamily="34" charset="0"/>
              </a:rPr>
              <a:t>月</a:t>
            </a:r>
            <a:r>
              <a:rPr lang="en-US" altLang="zh-TW" b="1" dirty="0">
                <a:latin typeface="メイリオ" panose="020B0604030504040204" pitchFamily="50" charset="-128"/>
                <a:ea typeface="メイリオ" panose="020B0604030504040204" pitchFamily="50" charset="-128"/>
                <a:cs typeface="Arial" panose="020B0604020202020204" pitchFamily="34" charset="0"/>
              </a:rPr>
              <a:t>27</a:t>
            </a:r>
            <a:r>
              <a:rPr lang="zh-TW" altLang="en-US" b="1" dirty="0">
                <a:latin typeface="メイリオ" panose="020B0604030504040204" pitchFamily="50" charset="-128"/>
                <a:ea typeface="メイリオ" panose="020B0604030504040204" pitchFamily="50" charset="-128"/>
                <a:cs typeface="Arial" panose="020B0604020202020204" pitchFamily="34" charset="0"/>
              </a:rPr>
              <a:t>日（土）、</a:t>
            </a:r>
            <a:r>
              <a:rPr lang="en-US" altLang="zh-TW" b="1" dirty="0">
                <a:latin typeface="メイリオ" panose="020B0604030504040204" pitchFamily="50" charset="-128"/>
                <a:ea typeface="メイリオ" panose="020B0604030504040204" pitchFamily="50" charset="-128"/>
                <a:cs typeface="Arial" panose="020B0604020202020204" pitchFamily="34" charset="0"/>
              </a:rPr>
              <a:t>7</a:t>
            </a:r>
            <a:r>
              <a:rPr lang="zh-TW" altLang="en-US" b="1" dirty="0">
                <a:latin typeface="メイリオ" panose="020B0604030504040204" pitchFamily="50" charset="-128"/>
                <a:ea typeface="メイリオ" panose="020B0604030504040204" pitchFamily="50" charset="-128"/>
                <a:cs typeface="Arial" panose="020B0604020202020204" pitchFamily="34" charset="0"/>
              </a:rPr>
              <a:t>月</a:t>
            </a:r>
            <a:r>
              <a:rPr lang="en-US" altLang="zh-TW" b="1" dirty="0">
                <a:latin typeface="メイリオ" panose="020B0604030504040204" pitchFamily="50" charset="-128"/>
                <a:ea typeface="メイリオ" panose="020B0604030504040204" pitchFamily="50" charset="-128"/>
                <a:cs typeface="Arial" panose="020B0604020202020204" pitchFamily="34" charset="0"/>
              </a:rPr>
              <a:t>25</a:t>
            </a:r>
            <a:r>
              <a:rPr lang="zh-TW" altLang="en-US" b="1" dirty="0">
                <a:latin typeface="メイリオ" panose="020B0604030504040204" pitchFamily="50" charset="-128"/>
                <a:ea typeface="メイリオ" panose="020B0604030504040204" pitchFamily="50" charset="-128"/>
                <a:cs typeface="Arial" panose="020B0604020202020204" pitchFamily="34" charset="0"/>
              </a:rPr>
              <a:t>日（木）開催</a:t>
            </a:r>
            <a:endParaRPr lang="ja-JP" altLang="en-US" b="1"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1400" dirty="0">
                <a:latin typeface="メイリオ" panose="020B0604030504040204" pitchFamily="50" charset="-128"/>
                <a:ea typeface="メイリオ" panose="020B0604030504040204" pitchFamily="50" charset="-128"/>
                <a:cs typeface="Arial" panose="020B0604020202020204" pitchFamily="34" charset="0"/>
              </a:rPr>
              <a:t>応募が募集の半分５名となりましたが、その分講師の方々が一人一人丁寧に指導して頂いたおかげで充実した講座となりました。２名の方は素敵な作品が完成出来ましたが、残る３名は未完成となった為来月補習をして頂く事となりました。アンケートでは、みなさん大変楽しかったと好評でした。　　　　　　参加人数　</a:t>
            </a:r>
            <a:r>
              <a:rPr lang="en-US" altLang="ja-JP" sz="1400" dirty="0">
                <a:latin typeface="メイリオ" panose="020B0604030504040204" pitchFamily="50" charset="-128"/>
                <a:ea typeface="メイリオ" panose="020B0604030504040204" pitchFamily="50" charset="-128"/>
                <a:cs typeface="Arial" panose="020B0604020202020204" pitchFamily="34" charset="0"/>
              </a:rPr>
              <a:t>5</a:t>
            </a:r>
            <a:r>
              <a:rPr lang="ja-JP" altLang="en-US" sz="1400" dirty="0">
                <a:latin typeface="メイリオ" panose="020B0604030504040204" pitchFamily="50" charset="-128"/>
                <a:ea typeface="メイリオ" panose="020B0604030504040204" pitchFamily="50" charset="-128"/>
                <a:cs typeface="Arial" panose="020B0604020202020204" pitchFamily="34" charset="0"/>
              </a:rPr>
              <a:t>名</a:t>
            </a:r>
            <a:endParaRPr lang="en-US" altLang="ja-JP" sz="1400" dirty="0">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400" dirty="0">
              <a:latin typeface="メイリオ" panose="020B0604030504040204" pitchFamily="50" charset="-128"/>
              <a:ea typeface="メイリオ" panose="020B0604030504040204" pitchFamily="50" charset="-128"/>
              <a:cs typeface="Arial" panose="020B0604020202020204" pitchFamily="34" charset="0"/>
            </a:endParaRPr>
          </a:p>
          <a:p>
            <a:endParaRPr lang="en-US" altLang="ja-JP" b="1" dirty="0">
              <a:latin typeface="メイリオ" panose="020B0604030504040204" pitchFamily="50" charset="-128"/>
              <a:ea typeface="メイリオ" panose="020B0604030504040204" pitchFamily="50" charset="-128"/>
              <a:cs typeface="Arial" panose="020B0604020202020204" pitchFamily="34" charset="0"/>
            </a:endParaRPr>
          </a:p>
          <a:p>
            <a:r>
              <a:rPr lang="ja-JP" altLang="ja-JP" sz="1800" b="1" dirty="0">
                <a:effectLst/>
                <a:latin typeface="メイリオ" panose="020B0604030504040204" pitchFamily="50" charset="-128"/>
                <a:ea typeface="メイリオ" panose="020B0604030504040204" pitchFamily="50" charset="-128"/>
                <a:cs typeface="Arial" panose="020B0604020202020204" pitchFamily="34" charset="0"/>
              </a:rPr>
              <a:t>◆</a:t>
            </a:r>
            <a:r>
              <a:rPr lang="ja-JP" altLang="en-US" b="1" dirty="0">
                <a:latin typeface="メイリオ" panose="020B0604030504040204" pitchFamily="50" charset="-128"/>
                <a:ea typeface="メイリオ" panose="020B0604030504040204" pitchFamily="50" charset="-128"/>
                <a:cs typeface="Arial" panose="020B0604020202020204" pitchFamily="34" charset="0"/>
              </a:rPr>
              <a:t>「夏休み子どもフェスティバル</a:t>
            </a:r>
            <a:r>
              <a:rPr lang="ja-JP" altLang="ja-JP" sz="1800" b="1" dirty="0">
                <a:effectLst/>
                <a:latin typeface="メイリオ" panose="020B0604030504040204" pitchFamily="50" charset="-128"/>
                <a:ea typeface="メイリオ" panose="020B0604030504040204" pitchFamily="50" charset="-128"/>
                <a:cs typeface="Arial" panose="020B0604020202020204" pitchFamily="34" charset="0"/>
              </a:rPr>
              <a:t>｣</a:t>
            </a:r>
            <a:endParaRPr lang="en-US" altLang="ja-JP" sz="1800" b="1" dirty="0">
              <a:effectLst/>
              <a:latin typeface="メイリオ" panose="020B0604030504040204" pitchFamily="50" charset="-128"/>
              <a:ea typeface="メイリオ" panose="020B0604030504040204" pitchFamily="50" charset="-128"/>
              <a:cs typeface="Arial" panose="020B0604020202020204" pitchFamily="34" charset="0"/>
            </a:endParaRPr>
          </a:p>
          <a:p>
            <a:r>
              <a:rPr lang="ja-JP" altLang="en-US" b="1" dirty="0">
                <a:latin typeface="メイリオ" panose="020B0604030504040204" pitchFamily="50" charset="-128"/>
                <a:ea typeface="メイリオ" panose="020B0604030504040204" pitchFamily="50" charset="-128"/>
                <a:cs typeface="Arial" panose="020B0604020202020204" pitchFamily="34" charset="0"/>
              </a:rPr>
              <a:t>　</a:t>
            </a:r>
            <a:r>
              <a:rPr lang="zh-TW" altLang="en-US" b="1" dirty="0">
                <a:latin typeface="メイリオ" panose="020B0604030504040204" pitchFamily="50" charset="-128"/>
                <a:ea typeface="メイリオ" panose="020B0604030504040204" pitchFamily="50" charset="-128"/>
                <a:cs typeface="Arial" panose="020B0604020202020204" pitchFamily="34" charset="0"/>
              </a:rPr>
              <a:t>７月</a:t>
            </a:r>
            <a:r>
              <a:rPr lang="en-US" altLang="zh-TW" b="1" dirty="0">
                <a:latin typeface="メイリオ" panose="020B0604030504040204" pitchFamily="50" charset="-128"/>
                <a:ea typeface="メイリオ" panose="020B0604030504040204" pitchFamily="50" charset="-128"/>
                <a:cs typeface="Arial" panose="020B0604020202020204" pitchFamily="34" charset="0"/>
              </a:rPr>
              <a:t>21</a:t>
            </a:r>
            <a:r>
              <a:rPr lang="zh-TW" altLang="en-US" b="1" dirty="0">
                <a:latin typeface="メイリオ" panose="020B0604030504040204" pitchFamily="50" charset="-128"/>
                <a:ea typeface="メイリオ" panose="020B0604030504040204" pitchFamily="50" charset="-128"/>
                <a:cs typeface="Arial" panose="020B0604020202020204" pitchFamily="34" charset="0"/>
              </a:rPr>
              <a:t>日（日）開催</a:t>
            </a:r>
            <a:endParaRPr lang="en-US" altLang="zh-TW" b="1" dirty="0">
              <a:latin typeface="メイリオ" panose="020B0604030504040204" pitchFamily="50" charset="-128"/>
              <a:ea typeface="メイリオ" panose="020B0604030504040204" pitchFamily="50" charset="-128"/>
              <a:cs typeface="Arial" panose="020B0604020202020204" pitchFamily="34" charset="0"/>
            </a:endParaRPr>
          </a:p>
          <a:p>
            <a:r>
              <a:rPr lang="ja-JP" altLang="en-US" sz="1400" dirty="0">
                <a:effectLst/>
                <a:latin typeface="メイリオ" panose="020B0604030504040204" pitchFamily="50" charset="-128"/>
                <a:ea typeface="メイリオ" panose="020B0604030504040204" pitchFamily="50" charset="-128"/>
                <a:cs typeface="Arial" panose="020B0604020202020204" pitchFamily="34" charset="0"/>
              </a:rPr>
              <a:t>　</a:t>
            </a:r>
            <a:r>
              <a:rPr lang="en-US" altLang="ja-JP" sz="1400" dirty="0">
                <a:effectLst/>
                <a:latin typeface="メイリオ" panose="020B0604030504040204" pitchFamily="50" charset="-128"/>
                <a:ea typeface="メイリオ" panose="020B0604030504040204" pitchFamily="50" charset="-128"/>
                <a:cs typeface="Arial" panose="020B0604020202020204" pitchFamily="34" charset="0"/>
              </a:rPr>
              <a:t>5</a:t>
            </a:r>
            <a:r>
              <a:rPr lang="ja-JP" altLang="en-US" sz="1400" dirty="0">
                <a:effectLst/>
                <a:latin typeface="メイリオ" panose="020B0604030504040204" pitchFamily="50" charset="-128"/>
                <a:ea typeface="メイリオ" panose="020B0604030504040204" pitchFamily="50" charset="-128"/>
                <a:cs typeface="Arial" panose="020B0604020202020204" pitchFamily="34" charset="0"/>
              </a:rPr>
              <a:t>年ぶりに子ども実行委員を募集し６名の参加がありました。</a:t>
            </a:r>
            <a:r>
              <a:rPr lang="en-US" altLang="ja-JP" sz="1400" dirty="0">
                <a:effectLst/>
                <a:latin typeface="メイリオ" panose="020B0604030504040204" pitchFamily="50" charset="-128"/>
                <a:ea typeface="メイリオ" panose="020B0604030504040204" pitchFamily="50" charset="-128"/>
                <a:cs typeface="Arial" panose="020B0604020202020204" pitchFamily="34" charset="0"/>
              </a:rPr>
              <a:t>2</a:t>
            </a:r>
            <a:r>
              <a:rPr lang="ja-JP" altLang="en-US" sz="1400" dirty="0">
                <a:effectLst/>
                <a:latin typeface="メイリオ" panose="020B0604030504040204" pitchFamily="50" charset="-128"/>
                <a:ea typeface="メイリオ" panose="020B0604030504040204" pitchFamily="50" charset="-128"/>
                <a:cs typeface="Arial" panose="020B0604020202020204" pitchFamily="34" charset="0"/>
              </a:rPr>
              <a:t>チームに分かれて子ども達にゲームを考えてもらい、ゲーム作りから当日の担当もしてもらいました。ニュースポーツ、ダーツ、輪投げ、スライム作り、わたあめ作りなども行い、スタンプラリーでは全種目クリアーした人に参加賞をプレゼントしました。またフェスティバルの最後は旭が丘中邦楽部の箏演奏があり、沢山の観客が集まり、拍手喝采の演奏でした。アンケートでは、いろいろな事が出来て楽しかった、またやりたい、今年もスライム作りが楽しかったが多く、スライム作りの人気のすごさに驚きました。</a:t>
            </a:r>
            <a:endParaRPr lang="en-US" altLang="ja-JP" sz="1400" dirty="0">
              <a:effectLst/>
              <a:latin typeface="メイリオ" panose="020B0604030504040204" pitchFamily="50" charset="-128"/>
              <a:ea typeface="メイリオ" panose="020B0604030504040204" pitchFamily="50" charset="-128"/>
              <a:cs typeface="Arial" panose="020B0604020202020204" pitchFamily="34" charset="0"/>
            </a:endParaRPr>
          </a:p>
          <a:p>
            <a:r>
              <a:rPr lang="ja-JP" altLang="en-US" sz="1400" dirty="0">
                <a:effectLst/>
                <a:latin typeface="メイリオ" panose="020B0604030504040204" pitchFamily="50" charset="-128"/>
                <a:ea typeface="メイリオ" panose="020B0604030504040204" pitchFamily="50" charset="-128"/>
                <a:cs typeface="Arial" panose="020B0604020202020204" pitchFamily="34" charset="0"/>
              </a:rPr>
              <a:t>参加人数</a:t>
            </a:r>
            <a:r>
              <a:rPr lang="en-US" altLang="ja-JP" sz="1400" dirty="0">
                <a:effectLst/>
                <a:latin typeface="メイリオ" panose="020B0604030504040204" pitchFamily="50" charset="-128"/>
                <a:ea typeface="メイリオ" panose="020B0604030504040204" pitchFamily="50" charset="-128"/>
                <a:cs typeface="Arial" panose="020B0604020202020204" pitchFamily="34" charset="0"/>
              </a:rPr>
              <a:t>122</a:t>
            </a:r>
          </a:p>
          <a:p>
            <a:r>
              <a:rPr lang="ja-JP" altLang="en-US" sz="1200" dirty="0">
                <a:effectLst/>
                <a:latin typeface="メイリオ" panose="020B0604030504040204" pitchFamily="50" charset="-128"/>
                <a:ea typeface="メイリオ" panose="020B0604030504040204" pitchFamily="50" charset="-128"/>
                <a:cs typeface="Arial" panose="020B0604020202020204" pitchFamily="34" charset="0"/>
              </a:rPr>
              <a:t>　</a:t>
            </a:r>
            <a:endParaRPr lang="en-US" altLang="ja-JP" dirty="0">
              <a:effectLst/>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b="1" dirty="0">
              <a:solidFill>
                <a:prstClr val="black"/>
              </a:solidFill>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pic>
        <p:nvPicPr>
          <p:cNvPr id="15" name="図 14">
            <a:extLst>
              <a:ext uri="{FF2B5EF4-FFF2-40B4-BE49-F238E27FC236}">
                <a16:creationId xmlns:a16="http://schemas.microsoft.com/office/drawing/2014/main" id="{FF80F768-82B4-6BD2-0716-634B5DD44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413" y="4192033"/>
            <a:ext cx="1428663" cy="1071497"/>
          </a:xfrm>
          <a:prstGeom prst="rect">
            <a:avLst/>
          </a:prstGeom>
        </p:spPr>
      </p:pic>
      <p:pic>
        <p:nvPicPr>
          <p:cNvPr id="17" name="図 16">
            <a:extLst>
              <a:ext uri="{FF2B5EF4-FFF2-40B4-BE49-F238E27FC236}">
                <a16:creationId xmlns:a16="http://schemas.microsoft.com/office/drawing/2014/main" id="{5EF30449-D35D-8E5D-AE9B-CF5D6AD5F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286" y="7299195"/>
            <a:ext cx="1436916" cy="1077687"/>
          </a:xfrm>
          <a:prstGeom prst="rect">
            <a:avLst/>
          </a:prstGeom>
        </p:spPr>
      </p:pic>
      <p:pic>
        <p:nvPicPr>
          <p:cNvPr id="21" name="図 20">
            <a:extLst>
              <a:ext uri="{FF2B5EF4-FFF2-40B4-BE49-F238E27FC236}">
                <a16:creationId xmlns:a16="http://schemas.microsoft.com/office/drawing/2014/main" id="{8AEAE3F2-B6A9-0354-124F-283DFA869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1413" y="1952388"/>
            <a:ext cx="1428663" cy="1071497"/>
          </a:xfrm>
          <a:prstGeom prst="rect">
            <a:avLst/>
          </a:prstGeom>
        </p:spPr>
      </p:pic>
      <p:pic>
        <p:nvPicPr>
          <p:cNvPr id="24" name="図 23">
            <a:extLst>
              <a:ext uri="{FF2B5EF4-FFF2-40B4-BE49-F238E27FC236}">
                <a16:creationId xmlns:a16="http://schemas.microsoft.com/office/drawing/2014/main" id="{DD93D6B6-8EB2-E97D-D5FC-799903008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918" y="8462293"/>
            <a:ext cx="1428663" cy="1071497"/>
          </a:xfrm>
          <a:prstGeom prst="rect">
            <a:avLst/>
          </a:prstGeom>
        </p:spPr>
      </p:pic>
      <p:pic>
        <p:nvPicPr>
          <p:cNvPr id="25" name="Picture 6">
            <a:extLst>
              <a:ext uri="{FF2B5EF4-FFF2-40B4-BE49-F238E27FC236}">
                <a16:creationId xmlns:a16="http://schemas.microsoft.com/office/drawing/2014/main" id="{C5E776FE-BB5C-D11A-5685-F8C3C60449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910713" y="1125385"/>
            <a:ext cx="386832" cy="3868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AD9DE728-E2E6-95EF-93FF-0ADE1CF9B8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911480">
            <a:off x="581653" y="975122"/>
            <a:ext cx="356937" cy="3569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夏のイラスト「向日葵」">
            <a:extLst>
              <a:ext uri="{FF2B5EF4-FFF2-40B4-BE49-F238E27FC236}">
                <a16:creationId xmlns:a16="http://schemas.microsoft.com/office/drawing/2014/main" id="{FAACFC03-CE4C-8D65-59E1-D51FFF796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26" y="586890"/>
            <a:ext cx="466880" cy="4668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夏のイラスト「かき氷・いちご」">
            <a:extLst>
              <a:ext uri="{FF2B5EF4-FFF2-40B4-BE49-F238E27FC236}">
                <a16:creationId xmlns:a16="http://schemas.microsoft.com/office/drawing/2014/main" id="{4C95D32C-C6D9-80FE-E958-8EB824AAFB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0505" y="3340888"/>
            <a:ext cx="560415" cy="560415"/>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a:extLst>
              <a:ext uri="{FF2B5EF4-FFF2-40B4-BE49-F238E27FC236}">
                <a16:creationId xmlns:a16="http://schemas.microsoft.com/office/drawing/2014/main" id="{DAF119D8-BEA0-168F-ADC8-B0FA09D700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7018" y="6087630"/>
            <a:ext cx="1436916" cy="1077687"/>
          </a:xfrm>
          <a:prstGeom prst="rect">
            <a:avLst/>
          </a:prstGeom>
        </p:spPr>
      </p:pic>
      <p:pic>
        <p:nvPicPr>
          <p:cNvPr id="2048" name="図 2047">
            <a:extLst>
              <a:ext uri="{FF2B5EF4-FFF2-40B4-BE49-F238E27FC236}">
                <a16:creationId xmlns:a16="http://schemas.microsoft.com/office/drawing/2014/main" id="{609BFC82-9AAC-858D-EBCE-D622A364BA94}"/>
              </a:ext>
            </a:extLst>
          </p:cNvPr>
          <p:cNvPicPr>
            <a:picLocks noChangeAspect="1"/>
          </p:cNvPicPr>
          <p:nvPr/>
        </p:nvPicPr>
        <p:blipFill>
          <a:blip r:embed="rId11"/>
          <a:stretch>
            <a:fillRect/>
          </a:stretch>
        </p:blipFill>
        <p:spPr>
          <a:xfrm>
            <a:off x="6290680" y="1403117"/>
            <a:ext cx="476902" cy="481487"/>
          </a:xfrm>
          <a:prstGeom prst="rect">
            <a:avLst/>
          </a:prstGeom>
        </p:spPr>
      </p:pic>
      <p:pic>
        <p:nvPicPr>
          <p:cNvPr id="2058" name="Picture 10" descr="わたあめを作る機械のイラスト">
            <a:extLst>
              <a:ext uri="{FF2B5EF4-FFF2-40B4-BE49-F238E27FC236}">
                <a16:creationId xmlns:a16="http://schemas.microsoft.com/office/drawing/2014/main" id="{4750A7CE-E5C5-5D0D-3A2D-C4D268B86A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1908" y="9114612"/>
            <a:ext cx="425135" cy="48310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
            <a:extLst>
              <a:ext uri="{FF2B5EF4-FFF2-40B4-BE49-F238E27FC236}">
                <a16:creationId xmlns:a16="http://schemas.microsoft.com/office/drawing/2014/main" id="{6EDC458E-C914-7CEB-2D99-372AD0D350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5558" y="8926872"/>
            <a:ext cx="694317" cy="84931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スライムのイラスト（キャラクター）">
            <a:extLst>
              <a:ext uri="{FF2B5EF4-FFF2-40B4-BE49-F238E27FC236}">
                <a16:creationId xmlns:a16="http://schemas.microsoft.com/office/drawing/2014/main" id="{7450FE58-2C66-BBBD-8CCE-A35DC98B75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5930" y="6087630"/>
            <a:ext cx="749649" cy="74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3250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659</TotalTime>
  <Words>713</Words>
  <Application>Microsoft Office PowerPoint</Application>
  <PresentationFormat>A4 210 x 297 mm</PresentationFormat>
  <Paragraphs>60</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HGP創英角ﾎﾟｯﾌﾟ体</vt:lpstr>
      <vt:lpstr>HGP明朝E</vt:lpstr>
      <vt:lpstr>Meiryo UI</vt:lpstr>
      <vt:lpstr>メイリオ</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chomin samukawa</dc:creator>
  <cp:lastModifiedBy>chomin samukawa</cp:lastModifiedBy>
  <cp:revision>30</cp:revision>
  <cp:lastPrinted>2024-08-05T04:20:08Z</cp:lastPrinted>
  <dcterms:created xsi:type="dcterms:W3CDTF">2024-03-28T07:18:17Z</dcterms:created>
  <dcterms:modified xsi:type="dcterms:W3CDTF">2024-08-08T03:04:43Z</dcterms:modified>
</cp:coreProperties>
</file>